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58"/>
  </p:notesMasterIdLst>
  <p:sldIdLst>
    <p:sldId id="265" r:id="rId5"/>
    <p:sldId id="261" r:id="rId6"/>
    <p:sldId id="262" r:id="rId7"/>
    <p:sldId id="264" r:id="rId8"/>
    <p:sldId id="263" r:id="rId9"/>
    <p:sldId id="268" r:id="rId10"/>
    <p:sldId id="266" r:id="rId11"/>
    <p:sldId id="269" r:id="rId12"/>
    <p:sldId id="313" r:id="rId13"/>
    <p:sldId id="276" r:id="rId14"/>
    <p:sldId id="312" r:id="rId15"/>
    <p:sldId id="279" r:id="rId16"/>
    <p:sldId id="281" r:id="rId17"/>
    <p:sldId id="271" r:id="rId18"/>
    <p:sldId id="277" r:id="rId19"/>
    <p:sldId id="278" r:id="rId20"/>
    <p:sldId id="282" r:id="rId21"/>
    <p:sldId id="284" r:id="rId22"/>
    <p:sldId id="290" r:id="rId23"/>
    <p:sldId id="286" r:id="rId24"/>
    <p:sldId id="314" r:id="rId25"/>
    <p:sldId id="315" r:id="rId26"/>
    <p:sldId id="288" r:id="rId27"/>
    <p:sldId id="316" r:id="rId28"/>
    <p:sldId id="318" r:id="rId29"/>
    <p:sldId id="335" r:id="rId30"/>
    <p:sldId id="334" r:id="rId31"/>
    <p:sldId id="319" r:id="rId32"/>
    <p:sldId id="320" r:id="rId33"/>
    <p:sldId id="323" r:id="rId34"/>
    <p:sldId id="317" r:id="rId35"/>
    <p:sldId id="328" r:id="rId36"/>
    <p:sldId id="330" r:id="rId37"/>
    <p:sldId id="331" r:id="rId38"/>
    <p:sldId id="332" r:id="rId39"/>
    <p:sldId id="333" r:id="rId40"/>
    <p:sldId id="327" r:id="rId41"/>
    <p:sldId id="336" r:id="rId42"/>
    <p:sldId id="344" r:id="rId43"/>
    <p:sldId id="345" r:id="rId44"/>
    <p:sldId id="346" r:id="rId45"/>
    <p:sldId id="347" r:id="rId46"/>
    <p:sldId id="339" r:id="rId47"/>
    <p:sldId id="348" r:id="rId48"/>
    <p:sldId id="342" r:id="rId49"/>
    <p:sldId id="343" r:id="rId50"/>
    <p:sldId id="349" r:id="rId51"/>
    <p:sldId id="350" r:id="rId52"/>
    <p:sldId id="355" r:id="rId53"/>
    <p:sldId id="356" r:id="rId54"/>
    <p:sldId id="357" r:id="rId55"/>
    <p:sldId id="358" r:id="rId56"/>
    <p:sldId id="359" r:id="rId57"/>
    <p:sldId id="360" r:id="rId58"/>
    <p:sldId id="366" r:id="rId59"/>
    <p:sldId id="361" r:id="rId60"/>
    <p:sldId id="362" r:id="rId61"/>
    <p:sldId id="363" r:id="rId62"/>
    <p:sldId id="368" r:id="rId63"/>
    <p:sldId id="364" r:id="rId64"/>
    <p:sldId id="365" r:id="rId65"/>
    <p:sldId id="369" r:id="rId66"/>
    <p:sldId id="370" r:id="rId67"/>
    <p:sldId id="373" r:id="rId68"/>
    <p:sldId id="374" r:id="rId69"/>
    <p:sldId id="371" r:id="rId70"/>
    <p:sldId id="372" r:id="rId71"/>
    <p:sldId id="375" r:id="rId72"/>
    <p:sldId id="376" r:id="rId73"/>
    <p:sldId id="380" r:id="rId74"/>
    <p:sldId id="379" r:id="rId75"/>
    <p:sldId id="395" r:id="rId76"/>
    <p:sldId id="377" r:id="rId77"/>
    <p:sldId id="378" r:id="rId78"/>
    <p:sldId id="381" r:id="rId79"/>
    <p:sldId id="382" r:id="rId80"/>
    <p:sldId id="387" r:id="rId81"/>
    <p:sldId id="391" r:id="rId82"/>
    <p:sldId id="388" r:id="rId83"/>
    <p:sldId id="390" r:id="rId84"/>
    <p:sldId id="389" r:id="rId85"/>
    <p:sldId id="392" r:id="rId86"/>
    <p:sldId id="396" r:id="rId87"/>
    <p:sldId id="385" r:id="rId88"/>
    <p:sldId id="393" r:id="rId89"/>
    <p:sldId id="386" r:id="rId90"/>
    <p:sldId id="384" r:id="rId91"/>
    <p:sldId id="397" r:id="rId92"/>
    <p:sldId id="398" r:id="rId93"/>
    <p:sldId id="399" r:id="rId94"/>
    <p:sldId id="400" r:id="rId95"/>
    <p:sldId id="401" r:id="rId96"/>
    <p:sldId id="402" r:id="rId97"/>
    <p:sldId id="406" r:id="rId98"/>
    <p:sldId id="408" r:id="rId99"/>
    <p:sldId id="409" r:id="rId100"/>
    <p:sldId id="410" r:id="rId101"/>
    <p:sldId id="411" r:id="rId102"/>
    <p:sldId id="412" r:id="rId103"/>
    <p:sldId id="407" r:id="rId104"/>
    <p:sldId id="413" r:id="rId105"/>
    <p:sldId id="414" r:id="rId106"/>
    <p:sldId id="415" r:id="rId107"/>
    <p:sldId id="416" r:id="rId108"/>
    <p:sldId id="417" r:id="rId109"/>
    <p:sldId id="418" r:id="rId110"/>
    <p:sldId id="419" r:id="rId111"/>
    <p:sldId id="420" r:id="rId112"/>
    <p:sldId id="421" r:id="rId113"/>
    <p:sldId id="403" r:id="rId114"/>
    <p:sldId id="404" r:id="rId115"/>
    <p:sldId id="422" r:id="rId116"/>
    <p:sldId id="425" r:id="rId117"/>
    <p:sldId id="427" r:id="rId118"/>
    <p:sldId id="432" r:id="rId119"/>
    <p:sldId id="428" r:id="rId120"/>
    <p:sldId id="433" r:id="rId121"/>
    <p:sldId id="434" r:id="rId122"/>
    <p:sldId id="435" r:id="rId123"/>
    <p:sldId id="423" r:id="rId124"/>
    <p:sldId id="424" r:id="rId125"/>
    <p:sldId id="436" r:id="rId126"/>
    <p:sldId id="437" r:id="rId127"/>
    <p:sldId id="438" r:id="rId128"/>
    <p:sldId id="439" r:id="rId129"/>
    <p:sldId id="440" r:id="rId130"/>
    <p:sldId id="443" r:id="rId131"/>
    <p:sldId id="444" r:id="rId132"/>
    <p:sldId id="441" r:id="rId133"/>
    <p:sldId id="442" r:id="rId134"/>
    <p:sldId id="445" r:id="rId135"/>
    <p:sldId id="446" r:id="rId136"/>
    <p:sldId id="449" r:id="rId137"/>
    <p:sldId id="450" r:id="rId138"/>
    <p:sldId id="447" r:id="rId139"/>
    <p:sldId id="448" r:id="rId140"/>
    <p:sldId id="451" r:id="rId141"/>
    <p:sldId id="454" r:id="rId142"/>
    <p:sldId id="456" r:id="rId143"/>
    <p:sldId id="455" r:id="rId144"/>
    <p:sldId id="457" r:id="rId145"/>
    <p:sldId id="460" r:id="rId146"/>
    <p:sldId id="461" r:id="rId147"/>
    <p:sldId id="462" r:id="rId148"/>
    <p:sldId id="452" r:id="rId149"/>
    <p:sldId id="453" r:id="rId150"/>
    <p:sldId id="463" r:id="rId151"/>
    <p:sldId id="464" r:id="rId152"/>
    <p:sldId id="465" r:id="rId153"/>
    <p:sldId id="467" r:id="rId154"/>
    <p:sldId id="468" r:id="rId155"/>
    <p:sldId id="470" r:id="rId156"/>
    <p:sldId id="491" r:id="rId157"/>
    <p:sldId id="492" r:id="rId158"/>
    <p:sldId id="493" r:id="rId159"/>
    <p:sldId id="490" r:id="rId160"/>
    <p:sldId id="471" r:id="rId161"/>
    <p:sldId id="469" r:id="rId162"/>
    <p:sldId id="472" r:id="rId163"/>
    <p:sldId id="483" r:id="rId164"/>
    <p:sldId id="482" r:id="rId165"/>
    <p:sldId id="481" r:id="rId166"/>
    <p:sldId id="480" r:id="rId167"/>
    <p:sldId id="479" r:id="rId168"/>
    <p:sldId id="478" r:id="rId169"/>
    <p:sldId id="477" r:id="rId170"/>
    <p:sldId id="476" r:id="rId171"/>
    <p:sldId id="475" r:id="rId172"/>
    <p:sldId id="484" r:id="rId173"/>
    <p:sldId id="486" r:id="rId174"/>
    <p:sldId id="487" r:id="rId175"/>
    <p:sldId id="488" r:id="rId176"/>
    <p:sldId id="489" r:id="rId177"/>
    <p:sldId id="494" r:id="rId178"/>
    <p:sldId id="474" r:id="rId179"/>
    <p:sldId id="473" r:id="rId180"/>
    <p:sldId id="495" r:id="rId181"/>
    <p:sldId id="498" r:id="rId182"/>
    <p:sldId id="497" r:id="rId183"/>
    <p:sldId id="499" r:id="rId184"/>
    <p:sldId id="598" r:id="rId185"/>
    <p:sldId id="496" r:id="rId186"/>
    <p:sldId id="500" r:id="rId187"/>
    <p:sldId id="503" r:id="rId188"/>
    <p:sldId id="504" r:id="rId189"/>
    <p:sldId id="505" r:id="rId190"/>
    <p:sldId id="506" r:id="rId191"/>
    <p:sldId id="507" r:id="rId192"/>
    <p:sldId id="502" r:id="rId193"/>
    <p:sldId id="501" r:id="rId194"/>
    <p:sldId id="510" r:id="rId195"/>
    <p:sldId id="511" r:id="rId196"/>
    <p:sldId id="513" r:id="rId197"/>
    <p:sldId id="522" r:id="rId198"/>
    <p:sldId id="514" r:id="rId199"/>
    <p:sldId id="512" r:id="rId200"/>
    <p:sldId id="518" r:id="rId201"/>
    <p:sldId id="515" r:id="rId202"/>
    <p:sldId id="516" r:id="rId203"/>
    <p:sldId id="517" r:id="rId204"/>
    <p:sldId id="519" r:id="rId205"/>
    <p:sldId id="523" r:id="rId206"/>
    <p:sldId id="524" r:id="rId207"/>
    <p:sldId id="525" r:id="rId208"/>
    <p:sldId id="526" r:id="rId209"/>
    <p:sldId id="521" r:id="rId210"/>
    <p:sldId id="520" r:id="rId211"/>
    <p:sldId id="527" r:id="rId212"/>
    <p:sldId id="530" r:id="rId213"/>
    <p:sldId id="531" r:id="rId214"/>
    <p:sldId id="533" r:id="rId215"/>
    <p:sldId id="534" r:id="rId216"/>
    <p:sldId id="537" r:id="rId217"/>
    <p:sldId id="535" r:id="rId218"/>
    <p:sldId id="539" r:id="rId219"/>
    <p:sldId id="538" r:id="rId220"/>
    <p:sldId id="540" r:id="rId221"/>
    <p:sldId id="541" r:id="rId222"/>
    <p:sldId id="542" r:id="rId223"/>
    <p:sldId id="543" r:id="rId224"/>
    <p:sldId id="544" r:id="rId225"/>
    <p:sldId id="545" r:id="rId226"/>
    <p:sldId id="546" r:id="rId227"/>
    <p:sldId id="552" r:id="rId228"/>
    <p:sldId id="547" r:id="rId229"/>
    <p:sldId id="548" r:id="rId230"/>
    <p:sldId id="550" r:id="rId231"/>
    <p:sldId id="529" r:id="rId232"/>
    <p:sldId id="536" r:id="rId233"/>
    <p:sldId id="553" r:id="rId234"/>
    <p:sldId id="528" r:id="rId235"/>
    <p:sldId id="554" r:id="rId236"/>
    <p:sldId id="555" r:id="rId237"/>
    <p:sldId id="559" r:id="rId238"/>
    <p:sldId id="560" r:id="rId239"/>
    <p:sldId id="558" r:id="rId240"/>
    <p:sldId id="562" r:id="rId241"/>
    <p:sldId id="556" r:id="rId242"/>
    <p:sldId id="557" r:id="rId243"/>
    <p:sldId id="578" r:id="rId244"/>
    <p:sldId id="589" r:id="rId245"/>
    <p:sldId id="590" r:id="rId246"/>
    <p:sldId id="591" r:id="rId247"/>
    <p:sldId id="592" r:id="rId248"/>
    <p:sldId id="593" r:id="rId249"/>
    <p:sldId id="595" r:id="rId250"/>
    <p:sldId id="596" r:id="rId251"/>
    <p:sldId id="597" r:id="rId252"/>
    <p:sldId id="580" r:id="rId253"/>
    <p:sldId id="579" r:id="rId254"/>
    <p:sldId id="563" r:id="rId255"/>
    <p:sldId id="564" r:id="rId256"/>
    <p:sldId id="567" r:id="rId257"/>
    <p:sldId id="568" r:id="rId258"/>
    <p:sldId id="570" r:id="rId259"/>
    <p:sldId id="574" r:id="rId260"/>
    <p:sldId id="569" r:id="rId261"/>
    <p:sldId id="566" r:id="rId262"/>
    <p:sldId id="565" r:id="rId263"/>
    <p:sldId id="575" r:id="rId264"/>
    <p:sldId id="599" r:id="rId265"/>
    <p:sldId id="600" r:id="rId266"/>
    <p:sldId id="601" r:id="rId267"/>
    <p:sldId id="602" r:id="rId268"/>
    <p:sldId id="603" r:id="rId269"/>
    <p:sldId id="604" r:id="rId270"/>
    <p:sldId id="583" r:id="rId271"/>
    <p:sldId id="582" r:id="rId272"/>
    <p:sldId id="581" r:id="rId273"/>
    <p:sldId id="584" r:id="rId274"/>
    <p:sldId id="585" r:id="rId275"/>
    <p:sldId id="586" r:id="rId276"/>
    <p:sldId id="587" r:id="rId277"/>
    <p:sldId id="588" r:id="rId278"/>
    <p:sldId id="577" r:id="rId279"/>
    <p:sldId id="576" r:id="rId280"/>
    <p:sldId id="607" r:id="rId281"/>
    <p:sldId id="606" r:id="rId282"/>
    <p:sldId id="605" r:id="rId283"/>
    <p:sldId id="641" r:id="rId284"/>
    <p:sldId id="611" r:id="rId285"/>
    <p:sldId id="624" r:id="rId286"/>
    <p:sldId id="625" r:id="rId287"/>
    <p:sldId id="628" r:id="rId288"/>
    <p:sldId id="626" r:id="rId289"/>
    <p:sldId id="627" r:id="rId290"/>
    <p:sldId id="629" r:id="rId291"/>
    <p:sldId id="632" r:id="rId292"/>
    <p:sldId id="630" r:id="rId293"/>
    <p:sldId id="631" r:id="rId294"/>
    <p:sldId id="609" r:id="rId295"/>
    <p:sldId id="608" r:id="rId296"/>
    <p:sldId id="614" r:id="rId297"/>
    <p:sldId id="633" r:id="rId298"/>
    <p:sldId id="636" r:id="rId299"/>
    <p:sldId id="638" r:id="rId300"/>
    <p:sldId id="637" r:id="rId301"/>
    <p:sldId id="640" r:id="rId302"/>
    <p:sldId id="639" r:id="rId303"/>
    <p:sldId id="613" r:id="rId304"/>
    <p:sldId id="612" r:id="rId305"/>
    <p:sldId id="617" r:id="rId306"/>
    <p:sldId id="642" r:id="rId307"/>
    <p:sldId id="643" r:id="rId308"/>
    <p:sldId id="644" r:id="rId309"/>
    <p:sldId id="645" r:id="rId310"/>
    <p:sldId id="646" r:id="rId311"/>
    <p:sldId id="649" r:id="rId312"/>
    <p:sldId id="647" r:id="rId313"/>
    <p:sldId id="648" r:id="rId314"/>
    <p:sldId id="650" r:id="rId315"/>
    <p:sldId id="652" r:id="rId316"/>
    <p:sldId id="653" r:id="rId317"/>
    <p:sldId id="655" r:id="rId318"/>
    <p:sldId id="656" r:id="rId319"/>
    <p:sldId id="657" r:id="rId320"/>
    <p:sldId id="616" r:id="rId321"/>
    <p:sldId id="651" r:id="rId322"/>
    <p:sldId id="615" r:id="rId323"/>
    <p:sldId id="620" r:id="rId324"/>
    <p:sldId id="658" r:id="rId325"/>
    <p:sldId id="659" r:id="rId326"/>
    <p:sldId id="660" r:id="rId327"/>
    <p:sldId id="661" r:id="rId328"/>
    <p:sldId id="662" r:id="rId329"/>
    <p:sldId id="663" r:id="rId330"/>
    <p:sldId id="664" r:id="rId331"/>
    <p:sldId id="619" r:id="rId332"/>
    <p:sldId id="618" r:id="rId333"/>
    <p:sldId id="623" r:id="rId334"/>
    <p:sldId id="665" r:id="rId335"/>
    <p:sldId id="668" r:id="rId336"/>
    <p:sldId id="666" r:id="rId337"/>
    <p:sldId id="667" r:id="rId338"/>
    <p:sldId id="669" r:id="rId339"/>
    <p:sldId id="670" r:id="rId340"/>
    <p:sldId id="671" r:id="rId341"/>
    <p:sldId id="622" r:id="rId342"/>
    <p:sldId id="621" r:id="rId343"/>
    <p:sldId id="672" r:id="rId344"/>
    <p:sldId id="681" r:id="rId345"/>
    <p:sldId id="684" r:id="rId346"/>
    <p:sldId id="676" r:id="rId347"/>
    <p:sldId id="678" r:id="rId348"/>
    <p:sldId id="679" r:id="rId349"/>
    <p:sldId id="680" r:id="rId350"/>
    <p:sldId id="682" r:id="rId351"/>
    <p:sldId id="685" r:id="rId352"/>
    <p:sldId id="683" r:id="rId353"/>
    <p:sldId id="686" r:id="rId354"/>
    <p:sldId id="687" r:id="rId355"/>
    <p:sldId id="674" r:id="rId356"/>
    <p:sldId id="673" r:id="rId35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59"/>
      <p:bold r:id="rId360"/>
      <p:italic r:id="rId361"/>
      <p:boldItalic r:id="rId3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67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4B84C-AD02-D3E2-952F-A24E7325E12A}" v="65" dt="2022-12-08T03:05:41.491"/>
    <p1510:client id="{0406B6E6-0880-4F40-9ADD-A127704BE1BE}" v="455" dt="2023-01-04T20:57:11.303"/>
    <p1510:client id="{0AD01F75-50CF-8537-C8B8-1D6BA5DB73C1}" v="468" dt="2022-12-13T01:16:35.569"/>
    <p1510:client id="{13C386AF-CA72-C987-5791-92A4E7C9BB47}" v="67" dt="2022-12-08T14:14:59.994"/>
    <p1510:client id="{148D0ADA-ADB6-B736-0991-945E202E3A9A}" v="126" dt="2022-12-24T15:40:45.546"/>
    <p1510:client id="{16F27E0F-1B72-B9C0-24CD-BC3028FB0A4E}" v="405" dt="2022-12-13T13:09:30.449"/>
    <p1510:client id="{19565933-BA8A-B9D1-C6E2-0994168EA1EB}" v="663" dt="2022-11-30T23:04:27.336"/>
    <p1510:client id="{1CA47D63-3FFA-399E-1AD9-A356845680D7}" v="191" dt="2022-12-08T12:33:06.607"/>
    <p1510:client id="{1F501DFF-67D9-4F72-B1D3-C2A2FB7F8786}" v="39" dt="2022-12-13T16:54:27.929"/>
    <p1510:client id="{22C6C1A9-54C7-4206-94EA-19E4E01E1E62}" v="2" dt="2022-11-28T21:55:04.700"/>
    <p1510:client id="{29869507-9E19-86A3-910A-99C3E2166825}" v="247" dt="2022-12-21T23:36:35.350"/>
    <p1510:client id="{2A82C59F-4BA1-2D00-1D9B-94DB1A1DCBAA}" v="6" dt="2022-11-30T01:43:52.208"/>
    <p1510:client id="{33720FE6-5653-5A83-9D28-FB4A67F4CC0A}" v="279" dt="2022-12-08T03:41:29.068"/>
    <p1510:client id="{4C133448-80E7-447D-967B-9194B105C2FB}" v="1122" dt="2023-01-07T16:24:25.914"/>
    <p1510:client id="{523A9E7D-4FC3-4545-5146-E828B0138ACF}" v="1318" dt="2022-12-08T02:27:30.399"/>
    <p1510:client id="{618F693E-1926-3D22-6EB1-EE251CC1AACF}" v="80" dt="2022-12-14T15:38:53.739"/>
    <p1510:client id="{6D97440D-AB45-FE39-7F76-3B5AB57FE8EB}" v="9" dt="2022-12-08T11:43:49.549"/>
    <p1510:client id="{6F2F8210-D747-0544-0981-DE271CF78E0C}" v="162" dt="2022-11-30T00:27:18.054"/>
    <p1510:client id="{736583D6-D0D3-9FC1-E10F-D8989B2DB405}" v="819" dt="2022-12-10T22:42:55.888"/>
    <p1510:client id="{774AB9B9-61F8-44B1-A298-1B6AB0C2D109}" v="1324" dt="2022-12-26T16:41:26.107"/>
    <p1510:client id="{79816E5D-3DD4-763F-6BB7-9F01DC4BEF92}" v="331" dt="2023-01-02T13:41:01.311"/>
    <p1510:client id="{803BF227-D7DB-C36A-DE8E-34D3F46E8042}" v="807" dt="2022-12-10T14:57:17.677"/>
    <p1510:client id="{866CC8B1-58B9-4645-B165-449410D17E61}" v="288" dt="2022-12-08T14:05:54.985"/>
    <p1510:client id="{96A08999-12FB-4E5B-14A4-2DC65BF57BC1}" v="1230" dt="2022-12-14T00:07:41.928"/>
    <p1510:client id="{98C30B3E-5144-447F-B708-810A6E48D414}" v="2" dt="2022-11-28T14:01:00.826"/>
    <p1510:client id="{A60F88F7-22FC-5EF4-A99A-2774A604271D}" v="360" dt="2022-12-24T14:15:03.551"/>
    <p1510:client id="{B6B03F6E-2DCB-78CB-6E8B-94C41015E626}" v="588" dt="2022-12-13T23:28:25.749"/>
    <p1510:client id="{B803D6F2-04C6-BA32-9E7B-F8C5D8972C1B}" v="511" dt="2022-11-30T01:43:08.523"/>
    <p1510:client id="{CE6069BD-CA95-0251-6970-0BEA7E8C7FAC}" v="6" dt="2022-12-08T11:56:02.893"/>
    <p1510:client id="{D60F0DB6-0183-F0B9-B158-01B3300A80FE}" v="10" dt="2022-12-14T19:13:50.531"/>
    <p1510:client id="{D93313A7-7F3E-19CF-D9BB-9BD6D61CDB5F}" v="529" dt="2022-12-15T14:39:22.772"/>
    <p1510:client id="{DAD13CF6-4506-45ED-886D-A300E945B49B}" v="23" dt="2022-08-17T20:27:38.991"/>
    <p1510:client id="{E7540366-01EA-B298-5907-1A532C9D4DCB}" v="1" dt="2023-01-09T19:32:38.526"/>
    <p1510:client id="{F6ADBADE-FDB5-4946-EE42-5A2AB4F03730}" v="5" dt="2022-12-20T13:49:51.355"/>
    <p1510:client id="{F7462D8D-1FC2-8209-855D-C5822717D136}" v="548" dt="2022-12-22T18:23:56.873"/>
    <p1510:client id="{FDE42970-230E-04DC-5D85-579F544DB01F}" v="4" dt="2023-04-13T13:11:17.413"/>
    <p1510:client id="{FF4725A9-5A5F-13DB-0D85-5F3C93375437}" v="688" dt="2022-12-11T19:44:11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presProps" Target="presProps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font" Target="fonts/font1.fntdata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theme" Target="theme/theme1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371" Type="http://schemas.openxmlformats.org/officeDocument/2006/relationships/tableStyles" Target="tableStyles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361" Type="http://schemas.openxmlformats.org/officeDocument/2006/relationships/font" Target="fonts/font3.fntdata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72" Type="http://schemas.microsoft.com/office/2015/10/relationships/revisionInfo" Target="revisionInfo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341" Type="http://schemas.openxmlformats.org/officeDocument/2006/relationships/slide" Target="slides/slide337.xml"/><Relationship Id="rId362" Type="http://schemas.openxmlformats.org/officeDocument/2006/relationships/font" Target="fonts/font4.fntdata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slide" Target="slides/slide327.xml"/><Relationship Id="rId352" Type="http://schemas.openxmlformats.org/officeDocument/2006/relationships/slide" Target="slides/slide348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slide" Target="slides/slide338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customschemas.google.com/relationships/presentationmetadata" Target="metadata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notesMaster" Target="notesMasters/notesMaster1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viewProps" Target="viewProps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22:44:13.98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41,'2'3,"-1"1,1-1,0 1,0-1,0 0,1 0,-1 0,1 0,-1 0,1-1,0 1,0-1,0 0,7 4,0 1,35 26,3-3,0-1,1-3,2-2,1-2,69 19,339 65,-361-87,853 118,-714-117,346 17,430-35,-516-4,-298-8,-69 1,284-42,-179 16,321-6,-56 7,187 8,-143 12,437-75,-626 48,905-116,-829 102,524-1,-865 56,723 32,92 50,-709-82,44 1,-152 8,44 1,-102-11,-14 0,0 0,1 1,-1 1,1 1,-1 0,0 2,0-1,17 8,-32-10,0 0,0 0,0 0,0 1,0-1,-1 1,1 0,0-1,-1 1,1 0,-1 0,0 0,0 0,1 0,-1 0,-1 0,1 0,0 1,0-1,-1 0,1 0,-1 1,0-1,0 0,0 1,0-1,0 0,0 1,-1-1,1 0,-1 1,1-1,-2 3,-1 2,1-1,-1 1,0-1,0 0,-1 0,0 0,0 0,0-1,-11 10,2-6,0-1,-1 0,0-1,-1-1,1 0,-1-1,0 0,-1-2,1 0,-29 3,-45 11,59-11,-1-1,1-2,-61-1,59-2,1 1,0 1,-54 11,-8 13,-98 22,121-34,-9 3,0-4,-124 6,180-20,16 0,0 1,0 0,-1 0,1 0,0 1,0 0,0 1,-8 2,15-4,0 1,0-1,-1 0,1 0,0 1,0-1,0 0,0 0,0 1,0-1,0 0,0 1,0-1,0 0,0 0,0 1,0-1,0 0,1 0,-1 1,0-1,0 0,0 0,0 1,0-1,0 0,1 0,-1 1,0-1,0 0,0 0,1 0,-1 0,0 1,0-1,1 0,-1 0,0 0,0 0,1 0,-1 0,0 0,0 0,1 0,-1 0,0 0,1 0,-1 0,16 8,29 8,0-3,88 16,94-4,-180-21,93 10,1-6,151-11,-277 1,1-1,-1 0,0-1,24-10,-33 12,-1 0,1 0,-1-1,1 0,-1 0,0-1,0 0,-1 1,1-1,-1-1,0 1,0-1,0 0,5-9,-9 14,1-1,-1 1,0-1,0 1,0-1,0 1,0-1,0 1,1-1,-1 1,0-1,0 1,-1-1,1 1,0-1,0 1,0-1,0 1,0-1,-1 1,1-1,0 1,0-1,-1 1,1-1,0 1,-1 0,1-1,0 1,-1-1,0 1,-20-8,-29 5,46 3,-771 3,681 1,-117 21,124-13,-147 4,89-15,58 2,-107-12,101-5,-77-6,-21 1,120 10,-86-1,-1574 11,1435 9,-9 0,287-11,-493 15,67-7,251-10,-2717 3,2897-1,-1 0,1-2,0 1,1-2,-1 0,-19-8,-33-10,-452-93,217 51,238 55,0 2,-1 3,-103 7,37 0,-1855-3,1891 9,11 1,65-10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265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169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39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6783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8017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84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037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1707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425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19591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8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3559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499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39047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0132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642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8777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100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1200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0842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0452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334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64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5619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3705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5398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036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98093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502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352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77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36811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125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831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11469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0443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728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948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9439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041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440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57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8402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47983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4084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23706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014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71291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9520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8562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26877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37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29879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96733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4097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7492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037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9003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95844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1218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80874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9715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8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602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3336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66695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1564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2634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60859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05998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41256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30765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4173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37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98208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20424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34783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91307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8358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51616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08625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13038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72347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43774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14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14539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35965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4093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63532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97017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os dados, onde ficam ?</a:t>
            </a:r>
            <a:br>
              <a:rPr lang="pt-BR"/>
            </a:br>
            <a:r>
              <a:rPr lang="pt-BR" dirty="0"/>
              <a:t>Já falamos sobre instâncias EC2, sobre a importância de construir uma infraestrutura com </a:t>
            </a:r>
            <a:r>
              <a:rPr lang="pt-BR" dirty="0" err="1"/>
              <a:t>VPCs</a:t>
            </a:r>
            <a:r>
              <a:rPr lang="pt-BR" dirty="0"/>
              <a:t>, </a:t>
            </a:r>
            <a:r>
              <a:rPr lang="pt-BR" dirty="0" err="1"/>
              <a:t>sub-redes</a:t>
            </a:r>
            <a:r>
              <a:rPr lang="pt-BR" dirty="0"/>
              <a:t>, definir API Gateways ?</a:t>
            </a:r>
            <a:br>
              <a:rPr lang="pt-BR"/>
            </a:br>
            <a:r>
              <a:rPr lang="pt-BR" dirty="0"/>
              <a:t>Mas e como usando AWS podemos salvar, manter, gerenciar nossos dados ?</a:t>
            </a:r>
            <a:br>
              <a:rPr lang="pt-BR"/>
            </a:br>
            <a:r>
              <a:rPr lang="pt-BR" dirty="0"/>
              <a:t>E se eu quiser um HD para banco de dados ? E se eu precisar postar arquivos em um diretório com se estivesse em um Google Drive, Dropbox ? E se eu precisasse apenas compartilhar dados, como se fosse uma pasta na rede ?</a:t>
            </a:r>
          </a:p>
        </p:txBody>
      </p:sp>
    </p:spTree>
    <p:extLst>
      <p:ext uri="{BB962C8B-B14F-4D97-AF65-F5344CB8AC3E}">
        <p14:creationId xmlns:p14="http://schemas.microsoft.com/office/powerpoint/2010/main" val="386569942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para cada dessas necessidades existem com tipos específicos de armazenamento, que se encaixam muito com suas necessidades e também com você quer representar um arquivo, tudo depende da sua necessidade.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27452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 tipo de armazenamento de objetos, também chamado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Storage</a:t>
            </a:r>
            <a:r>
              <a:rPr lang="pt-BR" dirty="0"/>
              <a:t> permite que você tenha dados como objetos, veremos ainda adiante o que isso significa, ou melhor, o que é de fato um objeto. Por hora, um objeto é como se fosse um </a:t>
            </a:r>
            <a:r>
              <a:rPr lang="pt-BR" dirty="0" err="1"/>
              <a:t>árquivo</a:t>
            </a:r>
            <a:r>
              <a:rPr lang="pt-BR" dirty="0"/>
              <a:t> único. Em sistema de armazenamento de objetos temos dados não estruturados, ou seja, eu posso ter nesse meu container de informações diversos tipos de dados: mídia, texto, etc. Então os casos de uso ideias são ....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71960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 Armazenamento de arquivos, também chamado de file </a:t>
            </a:r>
            <a:r>
              <a:rPr lang="pt-BR" dirty="0" err="1"/>
              <a:t>storage</a:t>
            </a:r>
            <a:r>
              <a:rPr lang="pt-BR" dirty="0"/>
              <a:t>, é um tipo de armazenamento voltado para uma estrutura parecida com aquelas de uma rede corporativa. Por exemplo, eu tenho X usuários e preciso compartilhar dados entre esses usuários através de uma pasta na rede. Tá aí essa estrutura através da nuvem.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86278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Por fim, temos armazenamento de blocos. Talvez </a:t>
            </a:r>
            <a:r>
              <a:rPr lang="pt-BR" dirty="0" err="1"/>
              <a:t>vc</a:t>
            </a:r>
            <a:r>
              <a:rPr lang="pt-BR" dirty="0"/>
              <a:t> não conheça com essas palavras mas armazenamento de blocos nada mais que seu HD ou SSD do seu computador.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6425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14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07057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614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33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Antes de falar do EBS vamos recapitular uma questão importante e que tem tudo a ver com EBS. Quando usamos EC2, iniciamos uma instância numa máquina host como você pode ver na figura abaixo. Como o EC2 usa virtualização, diversas instâncias estão num mesmo host e se em algum momento você inicializa sua instância e depois para de a utilizar pode acontecer dela mudar de máquina. Por esse motivo uma questão importante de se lembrar sobre armazenamento em relação ao EC2 é que ele não </a:t>
            </a:r>
          </a:p>
        </p:txBody>
      </p:sp>
    </p:spTree>
    <p:extLst>
      <p:ext uri="{BB962C8B-B14F-4D97-AF65-F5344CB8AC3E}">
        <p14:creationId xmlns:p14="http://schemas.microsoft.com/office/powerpoint/2010/main" val="347278649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Meme cadê, usar gerador de memes ou achar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2061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Meme cadê, usar gerador de memes ou achar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22500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É aí que entra o EBS, acrônimo de </a:t>
            </a:r>
            <a:r>
              <a:rPr lang="pt-BR" dirty="0" err="1"/>
              <a:t>Elastic</a:t>
            </a:r>
            <a:r>
              <a:rPr lang="pt-BR" dirty="0"/>
              <a:t> Block Stores. O EBS nada mais é do que o recurso pelo qual você vincula um dispositivo de armazenamento de blocos na sua instância EC2. Quando falamos dispositivo de armazenamento estamos falando do HD, ou seja, é o disco que você quer que sua instância EC2 utilize para armazenar dados e realizar outras operações.</a:t>
            </a:r>
          </a:p>
        </p:txBody>
      </p:sp>
    </p:spTree>
    <p:extLst>
      <p:ext uri="{BB962C8B-B14F-4D97-AF65-F5344CB8AC3E}">
        <p14:creationId xmlns:p14="http://schemas.microsoft.com/office/powerpoint/2010/main" val="36059303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então apenas pra frisar, pra </a:t>
            </a:r>
            <a:r>
              <a:rPr lang="pt-BR" dirty="0" err="1"/>
              <a:t>vc</a:t>
            </a:r>
            <a:r>
              <a:rPr lang="pt-BR" dirty="0"/>
              <a:t> lembrar: Block, blocos, HD, físico. Armazenamento em blocos. O EBS foi projetado para o EC2 e os discos são chamados volumes.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22346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então apenas pra frisar, pra </a:t>
            </a:r>
            <a:r>
              <a:rPr lang="pt-BR" dirty="0" err="1"/>
              <a:t>vc</a:t>
            </a:r>
            <a:r>
              <a:rPr lang="pt-BR" dirty="0"/>
              <a:t> lembrar: Block, blocos, HD, físico. Armazenamento em blocos. O EBS foi projetado para o EC2 e os discos são chamados volumes.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97278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aí percebemos que temos tipos diferentes de discos, conforme sua necessidade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932142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65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12919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10050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6426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484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69054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24097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80549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8678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22686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18339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 </a:t>
            </a:r>
            <a:r>
              <a:rPr lang="pt-BR" dirty="0" err="1"/>
              <a:t>Amazon</a:t>
            </a:r>
            <a:r>
              <a:rPr lang="pt-BR" dirty="0"/>
              <a:t> S3 nada mais é do que um tipo de serviço de armazenamento de objetos como já falamos anteriormente. E por que S3? Acrônimo de "Simples </a:t>
            </a:r>
            <a:r>
              <a:rPr lang="pt-BR" dirty="0" err="1"/>
              <a:t>Storage</a:t>
            </a:r>
            <a:r>
              <a:rPr lang="pt-BR" dirty="0"/>
              <a:t> Service", Serviço de Armazenamento Simples.</a:t>
            </a:r>
          </a:p>
        </p:txBody>
      </p:sp>
    </p:spTree>
    <p:extLst>
      <p:ext uri="{BB962C8B-B14F-4D97-AF65-F5344CB8AC3E}">
        <p14:creationId xmlns:p14="http://schemas.microsoft.com/office/powerpoint/2010/main" val="615789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1668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voltando um pouco aos conceitos, vamos lembrar sobre armazenamento de objetos, especificamente, Objeto. O que é um Objeto ?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809214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Apenas pra reafirmar, os itens que compõem os dados de um objeto.</a:t>
            </a:r>
          </a:p>
        </p:txBody>
      </p:sp>
    </p:spTree>
    <p:extLst>
      <p:ext uri="{BB962C8B-B14F-4D97-AF65-F5344CB8AC3E}">
        <p14:creationId xmlns:p14="http://schemas.microsoft.com/office/powerpoint/2010/main" val="278751794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onde estão os objetos ? Onde eles ficam ? Que tipo de organização ?</a:t>
            </a:r>
            <a:br>
              <a:rPr lang="pt-BR" dirty="0"/>
            </a:br>
            <a:r>
              <a:rPr lang="pt-BR" dirty="0"/>
              <a:t>Como você pode ver na imagem, os objetos são armazenados em "</a:t>
            </a:r>
            <a:r>
              <a:rPr lang="pt-BR" dirty="0" err="1"/>
              <a:t>buckets</a:t>
            </a:r>
            <a:r>
              <a:rPr lang="pt-BR" dirty="0"/>
              <a:t>". Como mostra a imagem, </a:t>
            </a:r>
            <a:r>
              <a:rPr lang="pt-BR" dirty="0" err="1"/>
              <a:t>buckets</a:t>
            </a:r>
            <a:r>
              <a:rPr lang="pt-BR" dirty="0"/>
              <a:t> nesse caso pela própria palavra em inglês significa "baldes" mesmo, como se fossem nossos "baldes de dados". Na imagem temos um arquivo "</a:t>
            </a:r>
            <a:r>
              <a:rPr lang="pt-BR" dirty="0" err="1"/>
              <a:t>data.json</a:t>
            </a:r>
            <a:r>
              <a:rPr lang="pt-BR" dirty="0"/>
              <a:t>" que está indo pro </a:t>
            </a:r>
            <a:r>
              <a:rPr lang="pt-BR" dirty="0" err="1"/>
              <a:t>Bucket</a:t>
            </a:r>
            <a:r>
              <a:rPr lang="pt-BR" dirty="0"/>
              <a:t> e ali você pode colocar vários e vários objetos. Lembrando, não tem limitação de quantidade de objetos em um </a:t>
            </a:r>
            <a:r>
              <a:rPr lang="pt-BR" dirty="0" err="1"/>
              <a:t>bucket</a:t>
            </a:r>
            <a:r>
              <a:rPr lang="pt-BR" dirty="0"/>
              <a:t>, apenas limitação de tamanho de objeto (5TB)</a:t>
            </a:r>
          </a:p>
        </p:txBody>
      </p:sp>
    </p:spTree>
    <p:extLst>
      <p:ext uri="{BB962C8B-B14F-4D97-AF65-F5344CB8AC3E}">
        <p14:creationId xmlns:p14="http://schemas.microsoft.com/office/powerpoint/2010/main" val="26207858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Explicar analogia para facilitar entendimento do contexto de </a:t>
            </a:r>
            <a:r>
              <a:rPr lang="pt-BR" dirty="0" err="1"/>
              <a:t>buckets</a:t>
            </a:r>
            <a:r>
              <a:rPr lang="pt-BR" dirty="0"/>
              <a:t>/objetos</a:t>
            </a:r>
          </a:p>
        </p:txBody>
      </p:sp>
    </p:spTree>
    <p:extLst>
      <p:ext uri="{BB962C8B-B14F-4D97-AF65-F5344CB8AC3E}">
        <p14:creationId xmlns:p14="http://schemas.microsoft.com/office/powerpoint/2010/main" val="139646947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Descrever o que está no slide de forma explicativa</a:t>
            </a:r>
          </a:p>
          <a:p>
            <a:pPr marL="0" indent="0">
              <a:buNone/>
            </a:pPr>
            <a:r>
              <a:rPr lang="pt-BR" dirty="0"/>
              <a:t>No fim, comentar que os </a:t>
            </a:r>
            <a:r>
              <a:rPr lang="pt-BR" dirty="0" err="1"/>
              <a:t>buckets</a:t>
            </a:r>
            <a:r>
              <a:rPr lang="pt-BR" dirty="0"/>
              <a:t> podem aumentar para mais de 100 se solicitar no serviço de cotas)</a:t>
            </a:r>
          </a:p>
        </p:txBody>
      </p:sp>
    </p:spTree>
    <p:extLst>
      <p:ext uri="{BB962C8B-B14F-4D97-AF65-F5344CB8AC3E}">
        <p14:creationId xmlns:p14="http://schemas.microsoft.com/office/powerpoint/2010/main" val="129348518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ainda como recursos adicionais, você pode:</a:t>
            </a:r>
          </a:p>
          <a:p>
            <a:pPr marL="0" indent="0">
              <a:buNone/>
            </a:pPr>
            <a:r>
              <a:rPr lang="pt-BR" dirty="0"/>
              <a:t>- Controlar o acesso por objeto e pode até </a:t>
            </a:r>
            <a:r>
              <a:rPr lang="pt-BR" dirty="0" err="1"/>
              <a:t>versionar</a:t>
            </a:r>
            <a:r>
              <a:rPr lang="pt-BR" dirty="0"/>
              <a:t> os objetos</a:t>
            </a:r>
          </a:p>
        </p:txBody>
      </p:sp>
    </p:spTree>
    <p:extLst>
      <p:ext uri="{BB962C8B-B14F-4D97-AF65-F5344CB8AC3E}">
        <p14:creationId xmlns:p14="http://schemas.microsoft.com/office/powerpoint/2010/main" val="375987639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Falar sobre os casos de uso</a:t>
            </a:r>
          </a:p>
        </p:txBody>
      </p:sp>
    </p:spTree>
    <p:extLst>
      <p:ext uri="{BB962C8B-B14F-4D97-AF65-F5344CB8AC3E}">
        <p14:creationId xmlns:p14="http://schemas.microsoft.com/office/powerpoint/2010/main" val="187775127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Nós podemos falar aqui de uma infinidade de casos de uso para </a:t>
            </a:r>
            <a:r>
              <a:rPr lang="pt-BR" dirty="0" err="1"/>
              <a:t>Amazon</a:t>
            </a:r>
            <a:r>
              <a:rPr lang="pt-BR" dirty="0"/>
              <a:t> S3 e para otimizar custos e usar o S3 conforme sua necessidade sem afetar o bolso temos as classes de armazenamento.</a:t>
            </a:r>
          </a:p>
        </p:txBody>
      </p:sp>
    </p:spTree>
    <p:extLst>
      <p:ext uri="{BB962C8B-B14F-4D97-AF65-F5344CB8AC3E}">
        <p14:creationId xmlns:p14="http://schemas.microsoft.com/office/powerpoint/2010/main" val="163285128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por quê as perguntas do slide anterior ? Porque existem todas essas classes de armazenamento aqui e todas com particularidades para atender o negócio da maneira mais assertiva possível.</a:t>
            </a:r>
          </a:p>
        </p:txBody>
      </p:sp>
    </p:spTree>
    <p:extLst>
      <p:ext uri="{BB962C8B-B14F-4D97-AF65-F5344CB8AC3E}">
        <p14:creationId xmlns:p14="http://schemas.microsoft.com/office/powerpoint/2010/main" val="373884152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970961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99295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301532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2698156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4292067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8424452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328931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950976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2287435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572757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476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635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61974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50320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661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308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12017422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842231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0651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0636880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2526591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81246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451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0132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3398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490917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320711826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1956368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6674995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5737525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8355396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9380179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6530041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99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9279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39585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7866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99634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06476783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1943335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96894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4508075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3729086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49578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00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67053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51730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6612431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7961019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936060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2933205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494899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1322591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641230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02776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843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8154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6722918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0944816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651126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374697853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004667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95791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74826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1496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1461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89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41213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14539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7197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1829112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32179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2262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879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7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3616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99645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04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3676882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20399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88407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45228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1507419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25588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600657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75367482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4028994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614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841132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562037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12218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704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Então precisamos falar sobre acessos, quando falamos sobre isso estamos falando de alguns recursos e um dos primeiros é usuários. Como que funciona na AWS se eu tivesse uma empresa com 100 colaboradores que precisam acessar os recursos e fazer diversas tarefas diferentes ?</a:t>
            </a:r>
          </a:p>
        </p:txBody>
      </p:sp>
    </p:spTree>
    <p:extLst>
      <p:ext uri="{BB962C8B-B14F-4D97-AF65-F5344CB8AC3E}">
        <p14:creationId xmlns:p14="http://schemas.microsoft.com/office/powerpoint/2010/main" val="385982955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Seja para o que for, sempre precisamos de uma conta. Nós não entramos nesse detalhe ainda mas aqui agora </a:t>
            </a:r>
            <a:r>
              <a:rPr lang="pt-BR" dirty="0" err="1"/>
              <a:t>vc</a:t>
            </a:r>
            <a:r>
              <a:rPr lang="pt-BR" dirty="0"/>
              <a:t> precisa compreender. Qualquer coisa que </a:t>
            </a:r>
            <a:r>
              <a:rPr lang="pt-BR" dirty="0" err="1"/>
              <a:t>vc</a:t>
            </a:r>
            <a:r>
              <a:rPr lang="pt-BR" dirty="0"/>
              <a:t> vá fazer na AWS precisa de um usuário e permissões para realizar determinada tarefa.</a:t>
            </a:r>
          </a:p>
        </p:txBody>
      </p:sp>
    </p:spTree>
    <p:extLst>
      <p:ext uri="{BB962C8B-B14F-4D97-AF65-F5344CB8AC3E}">
        <p14:creationId xmlns:p14="http://schemas.microsoft.com/office/powerpoint/2010/main" val="1134905286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aí que entra o IAM, ou "AWS </a:t>
            </a:r>
            <a:r>
              <a:rPr lang="pt-BR" dirty="0" err="1"/>
              <a:t>identity</a:t>
            </a:r>
            <a:r>
              <a:rPr lang="pt-BR" dirty="0"/>
              <a:t> </a:t>
            </a:r>
            <a:r>
              <a:rPr lang="pt-BR" dirty="0" err="1"/>
              <a:t>access</a:t>
            </a:r>
            <a:r>
              <a:rPr lang="pt-BR" dirty="0"/>
              <a:t> management", um serviço AWS para gerenciar quem pode fazer o quê, e "o quê" inclui recursos, serviços, APIs, etc.</a:t>
            </a:r>
          </a:p>
        </p:txBody>
      </p:sp>
    </p:spTree>
    <p:extLst>
      <p:ext uri="{BB962C8B-B14F-4D97-AF65-F5344CB8AC3E}">
        <p14:creationId xmlns:p14="http://schemas.microsoft.com/office/powerpoint/2010/main" val="52176521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O IAM é e faz</a:t>
            </a:r>
          </a:p>
        </p:txBody>
      </p:sp>
    </p:spTree>
    <p:extLst>
      <p:ext uri="{BB962C8B-B14F-4D97-AF65-F5344CB8AC3E}">
        <p14:creationId xmlns:p14="http://schemas.microsoft.com/office/powerpoint/2010/main" val="348520497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Os recursos</a:t>
            </a:r>
          </a:p>
        </p:txBody>
      </p:sp>
    </p:spTree>
    <p:extLst>
      <p:ext uri="{BB962C8B-B14F-4D97-AF65-F5344CB8AC3E}">
        <p14:creationId xmlns:p14="http://schemas.microsoft.com/office/powerpoint/2010/main" val="1305055692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Falar sobre os itens</a:t>
            </a:r>
            <a:endParaRPr lang="en-US"/>
          </a:p>
          <a:p>
            <a:pPr marL="0" indent="0">
              <a:buNone/>
            </a:pPr>
            <a:r>
              <a:rPr lang="pt-BR" dirty="0"/>
              <a:t>Explicar sobre conceito do privilégio mínimo: Você precisa explicitamente permitir uma ação, por padrão não tem acesso.</a:t>
            </a:r>
          </a:p>
        </p:txBody>
      </p:sp>
    </p:spTree>
    <p:extLst>
      <p:ext uri="{BB962C8B-B14F-4D97-AF65-F5344CB8AC3E}">
        <p14:creationId xmlns:p14="http://schemas.microsoft.com/office/powerpoint/2010/main" val="3160601727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9493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822048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0584366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5348367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49630106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34706139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36890395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84428017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62561276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5456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93311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699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829724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41184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6507384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295388255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5102162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6803429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42307574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71215863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483137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4374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09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6666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6596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117917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10136375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752067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64282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210114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22505619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36349658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54739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26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73720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0304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6102096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04791258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6221564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01458120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95439937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00357705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32711939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9592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63793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437496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2692245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54980362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358475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593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58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746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96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70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14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1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738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16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6549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651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007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090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96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795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84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139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3105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020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689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1798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9770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7168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26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9867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739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1383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981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0812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81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4050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7300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575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2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204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6832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514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342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61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3364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9261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345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746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606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0537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7113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09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6469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992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0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9565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7183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4107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88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7741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637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841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30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929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6469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06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28543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9849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257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34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pt_BR/training-and-certification/docs-cloud-practitioner/AWS-Certified-Cloud-Practitioner_Exam-Guide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pt-b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yancaetan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linkedin.com/in/willyancaetanode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8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console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 Guimarães - @willyancaetanodev</a:t>
            </a:r>
            <a:endParaRPr lang="pt-BR"/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 exame de certificação AWS Cloud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Practitioner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AAAED2B0-4C8A-5DE0-362F-884A4D226CD9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Qual serviço da AWS simplificaria a migração de um banco de dados para a AWS?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Storage</a:t>
            </a:r>
            <a:r>
              <a:rPr lang="pt-BR" sz="2000">
                <a:latin typeface="Calibri"/>
                <a:cs typeface="Calibri"/>
                <a:sym typeface="Calibri"/>
              </a:rPr>
              <a:t> Gateway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Database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Migration</a:t>
            </a:r>
            <a:r>
              <a:rPr lang="pt-BR" sz="2000">
                <a:latin typeface="Calibri"/>
                <a:cs typeface="Calibri"/>
              </a:rPr>
              <a:t> Service (AWS DMS</a:t>
            </a:r>
            <a:r>
              <a:rPr lang="pt-BR" sz="2000">
                <a:latin typeface="Calibri"/>
                <a:cs typeface="Calibri"/>
                <a:sym typeface="Calibri"/>
              </a:rPr>
              <a:t>)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EC2</a:t>
            </a:r>
            <a:endParaRPr lang="pt-BR" sz="2000">
              <a:latin typeface="Calibri"/>
              <a:cs typeface="Calibri"/>
              <a:sym typeface="Calibri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AppStream</a:t>
            </a:r>
            <a:r>
              <a:rPr lang="pt-BR" sz="2000">
                <a:latin typeface="Calibri"/>
                <a:cs typeface="Calibri"/>
              </a:rPr>
              <a:t> 2.0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4609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EC2 - </a:t>
            </a:r>
            <a:r>
              <a:rPr kumimoji="0" lang="pt-BR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Compute Cloud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Capacidade computacional segura e redimensionável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Computação: CPU, Memória, Rede, Armazenamento, Sistema operacional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Definição de preço conforme uso e modalidades específicas a necessidade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Instâncias com tipos otimizados para sua atividade</a:t>
            </a:r>
          </a:p>
        </p:txBody>
      </p:sp>
    </p:spTree>
    <p:extLst>
      <p:ext uri="{BB962C8B-B14F-4D97-AF65-F5344CB8AC3E}">
        <p14:creationId xmlns:p14="http://schemas.microsoft.com/office/powerpoint/2010/main" val="3001438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Conceito chave - Instância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1" y="1889312"/>
            <a:ext cx="6953356" cy="14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Servidor virtual na nuvem AWS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Possui configurações de memória, CPU, disco, rede e 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31634064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Ciclo de vida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292EF0C-4ABC-EC8B-3FDB-59C87906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89" y="1628968"/>
            <a:ext cx="6657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06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2"/>
            <a:ext cx="6953356" cy="14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Diferentes tipos para casos de uso diferentes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Várias combinações diferentes de 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21678870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953356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Uso geral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Otimizadas para computação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Otimizadas para memória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Computação acelerada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Otimizadas para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662156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Uso Geral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408749" cy="181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Equilíbrio de recursos de computação, memória e rede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Indicado para servidores de aplicativo, jogos,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backend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, banco de dados pequenos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5AB4F1BE-66A2-950B-DCF0-E9B7B519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08" y="2389278"/>
            <a:ext cx="1154086" cy="1383174"/>
          </a:xfrm>
          <a:prstGeom prst="rect">
            <a:avLst/>
          </a:prstGeom>
        </p:spPr>
      </p:pic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14381869-EE45-0911-6A88-834C3A72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998" y="1283642"/>
            <a:ext cx="1847992" cy="1040274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A6D11D5-7E88-2F22-6DC9-B6A9DCD0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219" y="2571750"/>
            <a:ext cx="1091637" cy="10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833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computação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7444173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Ideal para cargas de trabalho que exigem processadores de alto desempenho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Pode ser usado para os mesmos casos de uso da categoria de uso geral mas quando se deseja um melhor desempenho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Ideal também para processamento em lote</a:t>
            </a:r>
          </a:p>
        </p:txBody>
      </p:sp>
    </p:spTree>
    <p:extLst>
      <p:ext uri="{BB962C8B-B14F-4D97-AF65-F5344CB8AC3E}">
        <p14:creationId xmlns:p14="http://schemas.microsoft.com/office/powerpoint/2010/main" val="16185452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memória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2" y="1889312"/>
            <a:ext cx="7000420" cy="198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Projeto para alto desempenho no processamento de grandes quantidades de informações na memória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Exemplo: Bancos de dados de alto desempenho, processamento em tempo real de dados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59205B6-E1C5-9D48-FA7E-18715E8A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67" y="2627724"/>
            <a:ext cx="2726162" cy="11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2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 acelerada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711308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Usa aceleração de hardware ou coprocessadores para executar alguns funções de forma mais eficiente do que em um software executado direto na 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Exemplos de casos de uso: Cálculo de ponto flutuante, processamento de gráficos e correspondência de padrões de dados.</a:t>
            </a:r>
          </a:p>
        </p:txBody>
      </p:sp>
      <p:pic>
        <p:nvPicPr>
          <p:cNvPr id="4" name="Imagem 3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3E174589-0314-FDF1-D099-B31B2473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74859" y="2006818"/>
            <a:ext cx="1628966" cy="162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38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39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armazenamento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220489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Ideal para cargas de trabalho que exigem acesso de leitura e gravação com grande volume de dados.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Casos de uso:  Sistemas de arquivos distribuídos, Data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warehouse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, sistema de processamento de transações on-line.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BE2CD0AA-EBDF-89BA-3313-680F4F09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6636" y="1889311"/>
            <a:ext cx="1949824" cy="19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2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AAAED2B0-4C8A-5DE0-362F-884A4D226CD9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Qual serviço da AWS simplificaria a migração de um banco de dados para a AWS?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Storage</a:t>
            </a:r>
            <a:r>
              <a:rPr lang="pt-BR" sz="2000">
                <a:latin typeface="Calibri"/>
                <a:cs typeface="Calibri"/>
                <a:sym typeface="Calibri"/>
              </a:rPr>
              <a:t> Gateway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Database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Migration</a:t>
            </a:r>
            <a:r>
              <a:rPr lang="pt-BR" sz="2000">
                <a:latin typeface="Calibri"/>
                <a:cs typeface="Calibri"/>
              </a:rPr>
              <a:t> Service (AWS DMS</a:t>
            </a:r>
            <a:r>
              <a:rPr lang="pt-BR" sz="2000">
                <a:latin typeface="Calibri"/>
                <a:cs typeface="Calibri"/>
                <a:sym typeface="Calibri"/>
              </a:rPr>
              <a:t>)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EC2</a:t>
            </a:r>
            <a:endParaRPr lang="pt-BR" sz="2000">
              <a:latin typeface="Calibri"/>
              <a:cs typeface="Calibri"/>
              <a:sym typeface="Calibri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AppStream</a:t>
            </a:r>
            <a:r>
              <a:rPr lang="pt-BR" sz="2000">
                <a:latin typeface="Calibri"/>
                <a:cs typeface="Calibri"/>
              </a:rPr>
              <a:t> 2.0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26E7303C-A9EB-6C86-B67D-A72B74138C72}"/>
                  </a:ext>
                </a:extLst>
              </p14:cNvPr>
              <p14:cNvContentPartPr/>
              <p14:nvPr/>
            </p14:nvContentPartPr>
            <p14:xfrm>
              <a:off x="678780" y="3185566"/>
              <a:ext cx="5139720" cy="2444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26E7303C-A9EB-6C86-B67D-A72B74138C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780" y="3077566"/>
                <a:ext cx="5247360" cy="4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1632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49E92409-C01F-69C7-E8D7-7E9493CE4E70}"/>
              </a:ext>
            </a:extLst>
          </p:cNvPr>
          <p:cNvSpPr txBox="1"/>
          <p:nvPr/>
        </p:nvSpPr>
        <p:spPr>
          <a:xfrm>
            <a:off x="0" y="1030807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38818323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247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 EC2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AutoScaling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9408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com EC2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C20B7C86-687A-148A-9B45-730D84BD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91" y="1720239"/>
            <a:ext cx="4201111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65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total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70FD0187-47D7-2BB9-B89D-37A0614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40" y="1628968"/>
            <a:ext cx="432495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285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média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D120473E-BF74-258E-BF61-04D3C889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033" y="1628968"/>
            <a:ext cx="42011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42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39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Escalar conforme necessidade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8E544B19-E1C6-2F6B-0B36-17A3F3ED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42" y="1628968"/>
            <a:ext cx="469648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79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EC2 Auto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Provê escalabilidade horizontal para seus serviços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Melhora a tolerância a falhas com identificação de instâncias indisponíveis e implantação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multi-AZ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Melhor gerenciamento de custos</a:t>
            </a:r>
          </a:p>
        </p:txBody>
      </p:sp>
    </p:spTree>
    <p:extLst>
      <p:ext uri="{BB962C8B-B14F-4D97-AF65-F5344CB8AC3E}">
        <p14:creationId xmlns:p14="http://schemas.microsoft.com/office/powerpoint/2010/main" val="2021750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é a configuração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9E04856B-3F60-D400-15BD-ED94820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95" y="2022513"/>
            <a:ext cx="2953162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447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Abordagem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 Preditivo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 Dinâmico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É possível combinar os dois</a:t>
            </a:r>
          </a:p>
        </p:txBody>
      </p:sp>
    </p:spTree>
    <p:extLst>
      <p:ext uri="{BB962C8B-B14F-4D97-AF65-F5344CB8AC3E}">
        <p14:creationId xmlns:p14="http://schemas.microsoft.com/office/powerpoint/2010/main" val="191862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https://aws.amazon.com/pt/certification/certified-cloud-practitioner/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https://d1.awsstatic.com/pt_BR/training-and-certification/docs-cloud-practitioner/AWS-Certified-Cloud-Practitioner_Exam-Guide.pdf</a:t>
            </a:r>
            <a:endParaRPr lang="en-US" sz="1900" b="1" u="sng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https://github.com/willyancaetano/estudos-aws-cloud-practitioner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https://d1.awsstatic.com/pt_BR/training-and-certification/docs-cloud-practitioner/AWS-Certified-Cloud-Practitioner_Sample-Questions.pdf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8717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https://aws.amazon.com/pt/ec2/autoscaling/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https://pt.wikipedia.org/wiki/Escalabilidade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lang="en-US" sz="2000" b="1" u="sng"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https://docs.aws.amazon.com/pt_br/autoscaling/ec2/userguide/ec2-auto-scaling-predictive-scaling.html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https://docs.aws.amazon.com/pt_br/autoscaling/ec2/userguide/as-scale-based-on-demand.html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55976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3667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 Load Balancing - ELB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379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ELB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Balancing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Balanceamento de carga de aplicação, gateway e rede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Escopo regional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Escala de forma automática, sem custos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Junto ao EC2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AutoScaling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 permite criar aplicações altamente disponíveis</a:t>
            </a:r>
          </a:p>
        </p:txBody>
      </p:sp>
    </p:spTree>
    <p:extLst>
      <p:ext uri="{BB962C8B-B14F-4D97-AF65-F5344CB8AC3E}">
        <p14:creationId xmlns:p14="http://schemas.microsoft.com/office/powerpoint/2010/main" val="3584497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https://aws.amazon.com/pt/elasticloadbalancing/?nc=sn&amp;loc=0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https://docs.aws.amazon.com/pt_br/elasticloadbalancing/latest/application/introduction.html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90823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8171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mensageria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870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Queue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SQS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Sistema de enfileiramento de mensagens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Um usuário envia uma mensagem para fila, o outro usuário lê, processa e a exclui da fila</a:t>
            </a:r>
          </a:p>
        </p:txBody>
      </p:sp>
    </p:spTree>
    <p:extLst>
      <p:ext uri="{BB962C8B-B14F-4D97-AF65-F5344CB8AC3E}">
        <p14:creationId xmlns:p14="http://schemas.microsoft.com/office/powerpoint/2010/main" val="11717867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SNS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Sistema pub/sub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Utiliza tópicos como 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Usuário publica mensagens no tópico e 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assinantes escutam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97171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https://aws.amazon.com/pt/messaging/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https://aws.amazon.com/pt/sqs/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https://aws.amazon.com/pt/sns/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56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6917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1924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sem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servidor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008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é computação sem servidor ?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Também chamado pelo termo “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Serverless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</a:rPr>
              <a:t>O termo “sem servidor” significa que o código é executado em servidores sem que você precise provisionar ou gerenciar esses servidores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Capacidade automaticamente ajustada pelo serviço, sem necessidade de nenhuma configuração</a:t>
            </a:r>
          </a:p>
        </p:txBody>
      </p:sp>
    </p:spTree>
    <p:extLst>
      <p:ext uri="{BB962C8B-B14F-4D97-AF65-F5344CB8AC3E}">
        <p14:creationId xmlns:p14="http://schemas.microsoft.com/office/powerpoint/2010/main" val="42522179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Lambda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Execução de código sem provisionar servidores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Código organizado em funções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Você pode escolher a linguagem de programação de sua preferência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Executa a partir de eventos ou chamadas diretas a API do Lambda</a:t>
            </a:r>
          </a:p>
        </p:txBody>
      </p:sp>
    </p:spTree>
    <p:extLst>
      <p:ext uri="{BB962C8B-B14F-4D97-AF65-F5344CB8AC3E}">
        <p14:creationId xmlns:p14="http://schemas.microsoft.com/office/powerpoint/2010/main" val="27264256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Word&#10;&#10;Descrição gerada automaticamente com confiança média">
            <a:extLst>
              <a:ext uri="{FF2B5EF4-FFF2-40B4-BE49-F238E27FC236}">
                <a16:creationId xmlns:a16="http://schemas.microsoft.com/office/drawing/2014/main" id="{39C68F21-4E79-50B4-E280-5110EB49A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2528" r="3063" b="5716"/>
          <a:stretch/>
        </p:blipFill>
        <p:spPr>
          <a:xfrm>
            <a:off x="2270049" y="231750"/>
            <a:ext cx="460390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00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https://aws.amazon.com/pt/lambda/getting-started/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https://docs.aws.amazon.com/pt_br/lambda/?id=docs_gateway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https://docs.aws.amazon.com/pt_br/lambda/latest/dg/welcome.html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70096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9546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Containers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7275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Forma padrão de empacotar seu aplicativo em um único objeto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Executados como processos isolados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4796927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E2D3DA3-AB43-106F-3069-3B7442E8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00" y="1697628"/>
            <a:ext cx="7063200" cy="26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 de estudo e preparo para o exame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AWS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53EA139-7873-8065-B44C-15738E958202}"/>
              </a:ext>
            </a:extLst>
          </p:cNvPr>
          <p:cNvSpPr txBox="1"/>
          <p:nvPr/>
        </p:nvSpPr>
        <p:spPr>
          <a:xfrm>
            <a:off x="715951" y="20417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ECR –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 dirty="0">
                <a:latin typeface="Calibri"/>
                <a:cs typeface="Calibri"/>
                <a:sym typeface="Calibri"/>
              </a:rPr>
              <a:t> Container Registry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ECS –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 dirty="0">
                <a:latin typeface="Calibri"/>
                <a:cs typeface="Calibri"/>
                <a:sym typeface="Calibri"/>
              </a:rPr>
              <a:t> Container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EKS –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 dirty="0">
                <a:latin typeface="Calibri"/>
                <a:cs typeface="Calibri"/>
                <a:sym typeface="Calibri"/>
              </a:rPr>
              <a:t>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Kubernetes</a:t>
            </a:r>
            <a:r>
              <a:rPr lang="pt-BR" sz="2000" dirty="0">
                <a:latin typeface="Calibri"/>
                <a:cs typeface="Calibri"/>
                <a:sym typeface="Calibri"/>
              </a:rPr>
              <a:t>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AWS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Fargate</a:t>
            </a:r>
            <a:endParaRPr lang="pt-BR" sz="2000" dirty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406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ECR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Registry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A7A5F1E-AF6D-1A0C-BB02-4D7E7B54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14" y="1687606"/>
            <a:ext cx="8542771" cy="26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98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ECS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Service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90C6BBB5-BC0D-C875-866F-C10D6610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1889311"/>
            <a:ext cx="55245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354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EKS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Kubernetes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744BBB7-53F6-7D52-BA93-3F7AA7EC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87606"/>
            <a:ext cx="7185600" cy="27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60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2112" y="613003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Fargate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5FF014C-4A64-AF1D-2AC1-151A9587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1517486"/>
            <a:ext cx="8715375" cy="35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846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https://aws.amazon.com/pt/containers/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https://aws.amazon.com/pt/ecr/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https://aws.amazon.com/pt/ecs/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https://aws.amazon.com/pt/eks/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6733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6488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Redes em AWS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0175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Conhecer os principais conceitos de redes </a:t>
            </a: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relacionados a AWS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.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06716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Amazon VPC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Sub-redes 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listas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controle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acesso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Conectividade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com AWS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71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estudo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25498724-392B-93DF-5704-0101943423F6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Sugestão: Repetição espaçada, mapas mentais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Simulados, muito simulados!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Leia a documentação da AWS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Procure materiais alternativos na web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Compreenda cada serviço que esteja estudando</a:t>
            </a:r>
          </a:p>
        </p:txBody>
      </p:sp>
    </p:spTree>
    <p:extLst>
      <p:ext uri="{BB962C8B-B14F-4D97-AF65-F5344CB8AC3E}">
        <p14:creationId xmlns:p14="http://schemas.microsoft.com/office/powerpoint/2010/main" val="25661416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920663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 VPC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1673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 organizamos nossos recursos na AWS ?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2271D57-A32A-72C4-8AFA-007E6697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029" y="243441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605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 fosse em um escritório ?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Escritório com mesas e cadeiras&#10;&#10;Descrição gerada automaticamente">
            <a:extLst>
              <a:ext uri="{FF2B5EF4-FFF2-40B4-BE49-F238E27FC236}">
                <a16:creationId xmlns:a16="http://schemas.microsoft.com/office/drawing/2014/main" id="{3E848B1C-84E9-6C58-E64C-D7B04032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557" y="1794951"/>
            <a:ext cx="4703577" cy="278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350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26512B60-1B87-7F5A-C62D-CE36BFF82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54" y="304751"/>
            <a:ext cx="5049135" cy="45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21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 na nuvem AWS ?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4A2D79C0-521C-725F-E02C-F1D8E3B5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38" y="2826489"/>
            <a:ext cx="1524000" cy="1524000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CB23DDC7-5145-2366-611E-FE6E5F9A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09" y="1795573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736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</a:t>
            </a:r>
            <a:endParaRPr lang="pt-BR" sz="4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AC878E5-AFB7-BEB6-459A-3B12F8752797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VPC: Virtual Private Cloud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Permite construir e configurar redes virtuais na AWS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Sub-redes</a:t>
            </a:r>
            <a:r>
              <a:rPr lang="pt-BR" sz="2000" dirty="0">
                <a:latin typeface="Calibri"/>
                <a:cs typeface="Calibri"/>
              </a:rPr>
              <a:t>: privadas e públicas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"Tudo começa dentro de um VPC"</a:t>
            </a:r>
          </a:p>
        </p:txBody>
      </p:sp>
    </p:spTree>
    <p:extLst>
      <p:ext uri="{BB962C8B-B14F-4D97-AF65-F5344CB8AC3E}">
        <p14:creationId xmlns:p14="http://schemas.microsoft.com/office/powerpoint/2010/main" val="3759189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Caso</a:t>
            </a: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uso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88C510AD-68E4-663F-D495-2590C5A6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95" y="1687606"/>
            <a:ext cx="6777729" cy="33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96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https://docs.aws.amazon.com/pt_br/vpc/latest/userguide/what-is-amazon-vpc.html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https://aws.amazon.com/pt/vpc/</a:t>
            </a:r>
            <a:endParaRPr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https://www.youtube.com/watch?v=3UCwOfHKZ38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36116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18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Descanse no dia anterior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Chegue com antecedência se for realizar o exame em um centro autorizado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Verifique as instruções que serão enviadas em seu e-mail</a:t>
            </a:r>
          </a:p>
        </p:txBody>
      </p:sp>
    </p:spTree>
    <p:extLst>
      <p:ext uri="{BB962C8B-B14F-4D97-AF65-F5344CB8AC3E}">
        <p14:creationId xmlns:p14="http://schemas.microsoft.com/office/powerpoint/2010/main" val="42889250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Conectividade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 AWS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059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 e a Internet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859F117-B817-2756-F97E-7D3DBF5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3" y="1283460"/>
            <a:ext cx="3519853" cy="37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36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Gateway da Internet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859F117-B817-2756-F97E-7D3DBF5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3" y="1283460"/>
            <a:ext cx="3519853" cy="3704926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05BA2A62-1B03-920B-CF53-63FC30AC7252}"/>
              </a:ext>
            </a:extLst>
          </p:cNvPr>
          <p:cNvSpPr/>
          <p:nvPr/>
        </p:nvSpPr>
        <p:spPr>
          <a:xfrm rot="2040000">
            <a:off x="5155367" y="1887225"/>
            <a:ext cx="1076547" cy="1249325"/>
          </a:xfrm>
          <a:prstGeom prst="downArrow">
            <a:avLst/>
          </a:prstGeom>
          <a:solidFill>
            <a:srgbClr val="ED7D3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38BA83-3499-1438-EB09-13141DA65D9E}"/>
              </a:ext>
            </a:extLst>
          </p:cNvPr>
          <p:cNvSpPr txBox="1"/>
          <p:nvPr/>
        </p:nvSpPr>
        <p:spPr>
          <a:xfrm>
            <a:off x="6392825" y="1681272"/>
            <a:ext cx="25385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Calibri"/>
                <a:cs typeface="Calibri"/>
              </a:rPr>
              <a:t>Gateway da Internet</a:t>
            </a:r>
          </a:p>
        </p:txBody>
      </p:sp>
    </p:spTree>
    <p:extLst>
      <p:ext uri="{BB962C8B-B14F-4D97-AF65-F5344CB8AC3E}">
        <p14:creationId xmlns:p14="http://schemas.microsoft.com/office/powerpoint/2010/main" val="11462022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 a sub-redes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privadas</a:t>
            </a:r>
            <a:endParaRPr lang="pt-BR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Century Gothic"/>
            </a:endParaRPr>
          </a:p>
        </p:txBody>
      </p:sp>
      <p:pic>
        <p:nvPicPr>
          <p:cNvPr id="6" name="Imagem 6" descr="Linha do tempo&#10;&#10;Descrição gerada automaticamente">
            <a:extLst>
              <a:ext uri="{FF2B5EF4-FFF2-40B4-BE49-F238E27FC236}">
                <a16:creationId xmlns:a16="http://schemas.microsoft.com/office/drawing/2014/main" id="{49950A12-EABE-C651-F711-7CC5DD79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53" y="1826522"/>
            <a:ext cx="6052583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503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</a:rPr>
              <a:t>AWS Direct Connect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FD4EB1BE-2558-B44F-2363-C9441CF6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4" y="1547489"/>
            <a:ext cx="6619141" cy="29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276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https://docs.aws.amazon.com/pt_br/vpc/latest/userguide/VPC_Internet_Gateway.html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https://www.youtube.com/watch?v=-e2yw1STfNo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https://docs.aws.amazon.com/pt_br/vpc/latest/userguide/vpn-connections.html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2217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7934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Sub-redes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listas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controle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acesso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7113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dados trafegam em uma VPC ?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A9A9DD1-07E8-E147-4A6A-CB5F5E69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21" y="1938181"/>
            <a:ext cx="5930410" cy="27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924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Network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ACLs</a:t>
            </a:r>
            <a:endParaRPr lang="pt-BR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18481F5-FD77-D814-7ECA-60AD59B2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38" y="1658736"/>
            <a:ext cx="4047392" cy="31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18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3550" y="129295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https://www.mindmaps.app/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 u="sng" dirty="0"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https://quizlet.com/pt-br</a:t>
            </a:r>
            <a:endParaRPr lang="en-US" sz="2400" u="sng" dirty="0">
              <a:latin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lang="en-US" sz="2400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99229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Network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ACLs</a:t>
            </a:r>
            <a:endParaRPr lang="pt-BR" dirty="0" err="1"/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AC878E5-AFB7-BEB6-459A-3B12F8752797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Controle tráfego de entrada e saída de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sub-redes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Comportamento </a:t>
            </a:r>
            <a:r>
              <a:rPr lang="pt-BR" sz="2000" dirty="0" err="1">
                <a:latin typeface="Calibri"/>
                <a:cs typeface="Calibri"/>
              </a:rPr>
              <a:t>Stateless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Por padrão, permite todo tráfego de entrada e saída</a:t>
            </a:r>
          </a:p>
        </p:txBody>
      </p:sp>
    </p:spTree>
    <p:extLst>
      <p:ext uri="{BB962C8B-B14F-4D97-AF65-F5344CB8AC3E}">
        <p14:creationId xmlns:p14="http://schemas.microsoft.com/office/powerpoint/2010/main" val="26515655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Segurança para recursos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4C249F6D-D6A7-EE67-7F53-3BA8E1A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18" y="1776989"/>
            <a:ext cx="6443294" cy="301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65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Grupos de segurança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3819BF4D-FBC1-68FD-B277-300E5C55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73" y="1657455"/>
            <a:ext cx="7197968" cy="31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59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Grupos de segurança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Controle tráfego de entrada e saída de instância EC2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Comportamento </a:t>
            </a:r>
            <a:r>
              <a:rPr lang="pt-BR" sz="2000" dirty="0" err="1">
                <a:latin typeface="Calibri"/>
                <a:cs typeface="Calibri"/>
              </a:rPr>
              <a:t>Stateful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Por padrão, nega todo o tráfego de entrada e permite todo tráfego de saída</a:t>
            </a:r>
          </a:p>
        </p:txBody>
      </p:sp>
    </p:spTree>
    <p:extLst>
      <p:ext uri="{BB962C8B-B14F-4D97-AF65-F5344CB8AC3E}">
        <p14:creationId xmlns:p14="http://schemas.microsoft.com/office/powerpoint/2010/main" val="18009784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Revisando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C2EED11-58AE-9A1E-7338-F0E9DFBA7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728904"/>
              </p:ext>
            </p:extLst>
          </p:nvPr>
        </p:nvGraphicFramePr>
        <p:xfrm>
          <a:off x="1931936" y="1759050"/>
          <a:ext cx="5120640" cy="253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478256065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20636671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684492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>
                          <a:solidFill>
                            <a:srgbClr val="EA4E60"/>
                          </a:solidFill>
                        </a:rPr>
                        <a:t>Característica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EA4E60"/>
                          </a:solidFill>
                        </a:rPr>
                        <a:t>Network </a:t>
                      </a:r>
                      <a:r>
                        <a:rPr lang="pt-BR" b="1" dirty="0" err="1">
                          <a:solidFill>
                            <a:srgbClr val="EA4E60"/>
                          </a:solidFill>
                        </a:rPr>
                        <a:t>ACLs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EA4E60"/>
                          </a:solidFill>
                        </a:rPr>
                        <a:t>Grupos de Segurança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9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Comportamento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Stateless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noProof="0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Stateful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62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Segurança a nível de...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Subnet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Instância EC2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77439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Por padrão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Permite todo tráfego de entrada e saída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Nega todo tráfego de entrada e permite todo fluxo de saída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9040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  <a:sym typeface="Calibri"/>
              </a:rPr>
              <a:t>https://docs.aws.amazon.com/pt_br/vpc/latest/userguide/vpc-network-acls.html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https://docs.aws.amazon.com/pt_br/vpc/latest/userguide/VPC_SecurityGroups.html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98507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1300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e Banco de Dados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3106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  <a:defRPr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Conhecer os principais serviços de Armazenamento e Banco de Dados da AWS e compreender seus casos de uso alvo.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082341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nuvem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Amazon S3</a:t>
            </a:r>
            <a:endParaRPr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Amazon Elastic Block Store - EBS</a:t>
            </a:r>
            <a:endParaRPr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819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9335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EFS – Amazon Elastic File System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DynamoDB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Amazon Relational Database Service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6534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Outros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banco de dados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8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Big Data com Amazon Redshift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2652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00251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Dados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Nuvem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68840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 os dados? O quê, onde e como?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AB75F76D-3078-2443-D926-39A430E7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53" y="2005397"/>
            <a:ext cx="1830506" cy="1839036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F1020D3C-67AD-1FB1-2143-3001D594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242" y="3305676"/>
            <a:ext cx="1830806" cy="1840832"/>
          </a:xfrm>
          <a:prstGeom prst="rect">
            <a:avLst/>
          </a:prstGeom>
        </p:spPr>
      </p:pic>
      <p:pic>
        <p:nvPicPr>
          <p:cNvPr id="15" name="Imagem 15" descr="Ícone&#10;&#10;Descrição gerada automaticamente">
            <a:extLst>
              <a:ext uri="{FF2B5EF4-FFF2-40B4-BE49-F238E27FC236}">
                <a16:creationId xmlns:a16="http://schemas.microsoft.com/office/drawing/2014/main" id="{EC16DAE2-043F-D779-1B92-5CA8DBE9F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873" y="3165308"/>
            <a:ext cx="1830806" cy="1840832"/>
          </a:xfrm>
          <a:prstGeom prst="rect">
            <a:avLst/>
          </a:prstGeom>
        </p:spPr>
      </p:pic>
      <p:pic>
        <p:nvPicPr>
          <p:cNvPr id="26" name="Imagem 26">
            <a:extLst>
              <a:ext uri="{FF2B5EF4-FFF2-40B4-BE49-F238E27FC236}">
                <a16:creationId xmlns:a16="http://schemas.microsoft.com/office/drawing/2014/main" id="{EE746DB4-18FE-1B99-2AED-09E2369E5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399" y="1631282"/>
            <a:ext cx="1810753" cy="1790700"/>
          </a:xfrm>
          <a:prstGeom prst="rect">
            <a:avLst/>
          </a:prstGeom>
        </p:spPr>
      </p:pic>
      <p:pic>
        <p:nvPicPr>
          <p:cNvPr id="32" name="Imagem 32" descr="Ícone&#10;&#10;Descrição gerada automaticamente">
            <a:extLst>
              <a:ext uri="{FF2B5EF4-FFF2-40B4-BE49-F238E27FC236}">
                <a16:creationId xmlns:a16="http://schemas.microsoft.com/office/drawing/2014/main" id="{0DF475A6-1F10-BCCF-1259-D3B0E9707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926" y="1240255"/>
            <a:ext cx="1840832" cy="1850858"/>
          </a:xfrm>
          <a:prstGeom prst="rect">
            <a:avLst/>
          </a:prstGeom>
        </p:spPr>
      </p:pic>
      <p:pic>
        <p:nvPicPr>
          <p:cNvPr id="33" name="Imagem 33" descr="Ícone&#10;&#10;Descrição gerada automaticamente">
            <a:extLst>
              <a:ext uri="{FF2B5EF4-FFF2-40B4-BE49-F238E27FC236}">
                <a16:creationId xmlns:a16="http://schemas.microsoft.com/office/drawing/2014/main" id="{C8EC8CFB-5B61-B840-6B88-E3B0C9DD27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768" y="2784308"/>
            <a:ext cx="2251911" cy="22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147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Tipos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Objetos (</a:t>
            </a:r>
            <a:r>
              <a:rPr lang="pt-BR" sz="2000" dirty="0" err="1">
                <a:latin typeface="Calibri"/>
                <a:cs typeface="Calibri"/>
              </a:rPr>
              <a:t>Object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Arquivos (File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Blocos (Block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54030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de Objetos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Object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Dados como objetos (arquivos e metadados)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Dados não estruturados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Casos de uso: Data </a:t>
            </a:r>
            <a:r>
              <a:rPr lang="pt-BR" sz="2000" dirty="0" err="1">
                <a:latin typeface="Calibri"/>
                <a:cs typeface="Calibri"/>
              </a:rPr>
              <a:t>lakes</a:t>
            </a:r>
            <a:r>
              <a:rPr lang="pt-BR" sz="2000" dirty="0">
                <a:latin typeface="Calibri"/>
                <a:cs typeface="Calibri"/>
              </a:rPr>
              <a:t>, Mídias, Backup e recuperação</a:t>
            </a:r>
          </a:p>
        </p:txBody>
      </p:sp>
    </p:spTree>
    <p:extLst>
      <p:ext uri="{BB962C8B-B14F-4D97-AF65-F5344CB8AC3E}">
        <p14:creationId xmlns:p14="http://schemas.microsoft.com/office/powerpoint/2010/main" val="78860421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de Arquivos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23885" y="168580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File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Sistemas de arquivos compartilhados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Permite acesso por meio de servidores, aplicações e usuários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Analogia com pastas compartilhadas em uma rede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Casos de uso: Ferramentas de desenvolvimento, Diretórios pessoais</a:t>
            </a:r>
          </a:p>
        </p:txBody>
      </p:sp>
    </p:spTree>
    <p:extLst>
      <p:ext uri="{BB962C8B-B14F-4D97-AF65-F5344CB8AC3E}">
        <p14:creationId xmlns:p14="http://schemas.microsoft.com/office/powerpoint/2010/main" val="10640415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de Blocos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Block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endParaRPr lang="pt-BR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blocos: HDD, SSD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Dispositivo com diferentes configurações de Leitura e Escrita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Casos de uso: Máquinas virtuais, contêiners,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5672079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https://aws.amazon.com/pt/what-is/cloud-storage/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https://aws.amazon.com/pt/what-is/cloud-file-storage/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https://aws.amazon.com/pt/what-is/object-storage/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https://aws.amazon.com/pt/what-is/block-storage/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84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Introdução a Cloud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7003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4552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Amazon Elastic Block Store - EBS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433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Usando EC2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7D0B52-CCAB-C8B6-54C4-23E70AA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83" y="1696036"/>
            <a:ext cx="5367270" cy="31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62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Volume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Instance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Store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F8037ED3-2367-10AA-C7EB-16E3AC3AAFA6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Blocos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Discos anexados fisicamente ao computador host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de armazenamento temporário como buffers, caches, dados de rascunho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2344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Dados serão perdidos se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F8037ED3-2367-10AA-C7EB-16E3AC3AAFA6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Falha de disco de uma unidade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Instância parada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Instância hiberna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Instância encerrada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4109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Block Store - EBS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CE54FFE-9A5C-7039-FABD-503792BF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14" y="1595513"/>
            <a:ext cx="3937379" cy="32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44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EBS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Block Store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,Sans-Serif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em Blocos</a:t>
            </a:r>
            <a:endParaRPr lang="en-US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Block, blocos = HD, físico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Projetado para </a:t>
            </a:r>
            <a:r>
              <a:rPr lang="pt-BR" sz="2000" dirty="0" err="1">
                <a:latin typeface="Calibri"/>
                <a:cs typeface="Calibri"/>
              </a:rPr>
              <a:t>Amazon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Elastic</a:t>
            </a:r>
            <a:r>
              <a:rPr lang="pt-BR" sz="2000" dirty="0">
                <a:latin typeface="Calibri"/>
                <a:cs typeface="Calibri"/>
              </a:rPr>
              <a:t> Compute Cloud (EC2)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HDs são chamados "volumes"</a:t>
            </a:r>
          </a:p>
        </p:txBody>
      </p:sp>
    </p:spTree>
    <p:extLst>
      <p:ext uri="{BB962C8B-B14F-4D97-AF65-F5344CB8AC3E}">
        <p14:creationId xmlns:p14="http://schemas.microsoft.com/office/powerpoint/2010/main" val="7894114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 dirty="0">
                <a:latin typeface="Calibri"/>
                <a:cs typeface="Calibri"/>
              </a:rPr>
              <a:t>Defina o tipo do volume</a:t>
            </a:r>
          </a:p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 dirty="0">
                <a:latin typeface="Calibri"/>
                <a:cs typeface="Calibri"/>
              </a:rPr>
              <a:t>Escolha tamanho e configurações</a:t>
            </a:r>
          </a:p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 dirty="0">
                <a:latin typeface="Calibri"/>
                <a:cs typeface="Calibri"/>
              </a:rPr>
              <a:t>Anexe o volume a uma instância EC2</a:t>
            </a:r>
          </a:p>
        </p:txBody>
      </p:sp>
    </p:spTree>
    <p:extLst>
      <p:ext uri="{BB962C8B-B14F-4D97-AF65-F5344CB8AC3E}">
        <p14:creationId xmlns:p14="http://schemas.microsoft.com/office/powerpoint/2010/main" val="304485589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Mais ou menos assim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61E54D-F831-4785-263E-24C56A06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1" y="1678941"/>
            <a:ext cx="8701615" cy="30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64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HDD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lento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barato 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Dois tipos: Disco rígido frio e otimizado para </a:t>
            </a:r>
            <a:r>
              <a:rPr lang="pt-BR" sz="2000" dirty="0" err="1">
                <a:latin typeface="Calibri"/>
                <a:cs typeface="Calibri"/>
              </a:rPr>
              <a:t>throughput</a:t>
            </a: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05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565525" y="1481050"/>
            <a:ext cx="79911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mercado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Tech Lead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Viagens, Fotografia, Games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indent="-285750"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sng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https://github.com/willyancaetano</a:t>
            </a:r>
            <a:endParaRPr lang="en-US" sz="2400" b="0" i="0" u="sng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indent="-285750"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sng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https://www.linkedin.com/in/willyancaetanodev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3;p16">
            <a:extLst>
              <a:ext uri="{FF2B5EF4-FFF2-40B4-BE49-F238E27FC236}">
                <a16:creationId xmlns:a16="http://schemas.microsoft.com/office/drawing/2014/main" id="{8424A2FF-DCE6-186E-075F-9B3A9A34C56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8469" y="764541"/>
            <a:ext cx="1579448" cy="211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Entender o que é </a:t>
            </a:r>
            <a:r>
              <a:rPr lang="pt-BR" sz="2400" i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Cloud </a:t>
            </a:r>
            <a:r>
              <a:rPr lang="pt-BR" sz="2400" i="1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Computing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e seus principais benefícios e descrever modelos de serviço e implantação.</a:t>
            </a:r>
            <a:endParaRPr lang="pt-BR" sz="2400" i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28605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SSD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rápido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caro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Dois tipos: Volumes SSD de uso geral, IOPS provisionados</a:t>
            </a:r>
          </a:p>
        </p:txBody>
      </p:sp>
    </p:spTree>
    <p:extLst>
      <p:ext uri="{BB962C8B-B14F-4D97-AF65-F5344CB8AC3E}">
        <p14:creationId xmlns:p14="http://schemas.microsoft.com/office/powerpoint/2010/main" val="7184624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Lembre-se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31E558B-E72D-6DA5-2D8F-18D23FD62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978505"/>
              </p:ext>
            </p:extLst>
          </p:nvPr>
        </p:nvGraphicFramePr>
        <p:xfrm>
          <a:off x="1668780" y="2170176"/>
          <a:ext cx="512064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22009798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167421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1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Maior </a:t>
                      </a:r>
                      <a:r>
                        <a:rPr lang="en-US" dirty="0" err="1"/>
                        <a:t>custo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Menor </a:t>
                      </a:r>
                      <a:r>
                        <a:rPr lang="en-US" dirty="0" err="1"/>
                        <a:t>custo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11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Mais </a:t>
                      </a:r>
                      <a:r>
                        <a:rPr lang="en-US" dirty="0" err="1"/>
                        <a:t>rápido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Mais lento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477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Tipos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Uso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geral</a:t>
                      </a:r>
                      <a:r>
                        <a:rPr lang="en-US" dirty="0"/>
                        <a:t>, IOPS </a:t>
                      </a:r>
                      <a:r>
                        <a:rPr lang="en-US" dirty="0" err="1"/>
                        <a:t>provisionados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Tipos</a:t>
                      </a:r>
                      <a:r>
                        <a:rPr lang="en-US" dirty="0"/>
                        <a:t>: </a:t>
                      </a:r>
                      <a:r>
                        <a:rPr lang="pt-BR" sz="1400" b="0" i="0" u="none" strike="noStrike" noProof="0" dirty="0">
                          <a:latin typeface="Calibri"/>
                        </a:rPr>
                        <a:t>Disco rígido frio e otimizado para </a:t>
                      </a:r>
                      <a:r>
                        <a:rPr lang="pt-BR" sz="1400" b="0" i="0" u="none" strike="noStrike" noProof="0" dirty="0" err="1">
                          <a:latin typeface="Calibri"/>
                        </a:rPr>
                        <a:t>throughput</a:t>
                      </a:r>
                      <a:endParaRPr lang="en-US" sz="1400" b="0" i="0" u="none" strike="noStrike" noProof="0" dirty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684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374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funcionam os backups?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Snapshots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Backup Incremental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9239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funcionam os backups?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B7775E-D627-D413-F16E-338C049B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69" y="1865697"/>
            <a:ext cx="6093371" cy="25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357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A5DCCFB-67C6-6157-F548-E679C26E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20" y="76273"/>
            <a:ext cx="4214648" cy="49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73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4FD230E-7012-F1C9-98D9-DC2C35CC1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14" y="402130"/>
            <a:ext cx="4943803" cy="43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562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26276" y="1316518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https://docs.aws.amazon.com/pt_br/AWSEC2/latest/UserGuide/InstanceStorage.html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https://docs.aws.amazon.com/pt_br/AWSEC2/latest/UserGuide/AmazonEBS.html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https://docs.aws.amazon.com/pt_br/AWSEC2/latest/UserGuide/ebs-volume-types.html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https://docs.aws.amazon.com/pt_br/AWSEC2/latest/UserGuide/EBSSnapshots.html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69700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1555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Amazon S3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4119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S3 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de armazenamento de objetos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– </a:t>
            </a:r>
            <a:r>
              <a:rPr lang="pt-BR" sz="2000" dirty="0" err="1">
                <a:latin typeface="Calibri"/>
                <a:cs typeface="Calibri"/>
              </a:rPr>
              <a:t>Simple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71317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Afinal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, o que é </a:t>
            </a:r>
            <a:r>
              <a:rPr lang="en-US" sz="2400" i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Cloud Computing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?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Benefícios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Cloud Computing</a:t>
            </a: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85;p17">
            <a:extLst>
              <a:ext uri="{FF2B5EF4-FFF2-40B4-BE49-F238E27FC236}">
                <a16:creationId xmlns:a16="http://schemas.microsoft.com/office/drawing/2014/main" id="{57F3D0C4-1BDA-3E37-6CDF-DB048CFBBB06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86;p17">
            <a:extLst>
              <a:ext uri="{FF2B5EF4-FFF2-40B4-BE49-F238E27FC236}">
                <a16:creationId xmlns:a16="http://schemas.microsoft.com/office/drawing/2014/main" id="{20A4A125-592B-27D9-3C97-06EC35185C2C}"/>
              </a:ext>
            </a:extLst>
          </p:cNvPr>
          <p:cNvSpPr/>
          <p:nvPr/>
        </p:nvSpPr>
        <p:spPr>
          <a:xfrm>
            <a:off x="2262750" y="382286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8630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um objeto no S3?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7C885FF-5243-5EC4-0D82-BF40CDBC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67" y="1681204"/>
            <a:ext cx="6891866" cy="22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9863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Composição de um objeto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Chave: Nome que você atribui ao objeto. Usado para recuperar o objeto.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Valor: O conteúdo que você está armazenando.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Metadados: Um conjunto de pares de nome-valor com o qual é possível armazenar informações relacionadas ao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982648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Onde estão os objetos 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AF96F2BD-1CFF-03BA-F030-579E4591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84" y="1684456"/>
            <a:ext cx="7304616" cy="32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6090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4133" y="382301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Analogia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46B5DDB6-3D4E-1E6B-56D7-29375896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49" y="1280271"/>
            <a:ext cx="2878860" cy="36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59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Buckets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S3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Antes de um upload do seus objetos, você precisa criar um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É um contêiner para objetos armazenados no </a:t>
            </a:r>
            <a:r>
              <a:rPr lang="pt-BR" sz="2000" dirty="0" err="1">
                <a:latin typeface="Calibri"/>
                <a:cs typeface="Calibri"/>
              </a:rPr>
              <a:t>Amazon</a:t>
            </a:r>
            <a:r>
              <a:rPr lang="pt-BR" sz="2000" dirty="0">
                <a:latin typeface="Calibri"/>
                <a:cs typeface="Calibri"/>
              </a:rPr>
              <a:t> S3.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Você pode armazenar qualquer número de objetos em um </a:t>
            </a:r>
            <a:r>
              <a:rPr lang="pt-BR" sz="2000" err="1">
                <a:latin typeface="Calibri"/>
                <a:cs typeface="Calibri"/>
              </a:rPr>
              <a:t>bucket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Objetos podem ter de 0 até 5TB de tamanho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Você pode ter até 100 </a:t>
            </a:r>
            <a:r>
              <a:rPr lang="pt-BR" sz="2000" dirty="0" err="1">
                <a:latin typeface="Calibri"/>
                <a:cs typeface="Calibri"/>
              </a:rPr>
              <a:t>buckets</a:t>
            </a:r>
            <a:r>
              <a:rPr lang="pt-BR" sz="2000" dirty="0">
                <a:latin typeface="Calibri"/>
                <a:cs typeface="Calibri"/>
              </a:rPr>
              <a:t> na sua conta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7152442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Você ainda pode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Controlar acesso por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Utilizar versionamento de objetos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3991701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Casos de uso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Data </a:t>
            </a:r>
            <a:r>
              <a:rPr lang="pt-BR" sz="2000" dirty="0" err="1">
                <a:latin typeface="Calibri"/>
                <a:cs typeface="Calibri"/>
              </a:rPr>
              <a:t>lakes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Arquivamento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Hospedagem de sites estáticos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2670568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Categorias para adequar melhor as necessidades de negócio e custo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Fatores importantes na seleção de uma categoria:</a:t>
            </a:r>
          </a:p>
          <a:p>
            <a:pPr marL="342900" lvl="1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 que frequência você planeja recuperar seus dados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Seus dados precisam estar muito ou pouco disponíveis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447943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Standard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Standard-</a:t>
            </a:r>
            <a:r>
              <a:rPr lang="pt-BR" sz="2000" dirty="0" err="1">
                <a:latin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cs typeface="Calibri"/>
              </a:rPr>
              <a:t> Access (S3 </a:t>
            </a:r>
            <a:r>
              <a:rPr lang="pt-BR" sz="2000" dirty="0" err="1">
                <a:latin typeface="Calibri"/>
                <a:cs typeface="Calibri"/>
              </a:rPr>
              <a:t>Standard-IA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Zone-</a:t>
            </a:r>
            <a:r>
              <a:rPr lang="pt-BR" sz="2000" dirty="0" err="1">
                <a:latin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cs typeface="Calibri"/>
              </a:rPr>
              <a:t> Access (S3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 – IA)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Intelligent-Tiering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Glacier</a:t>
            </a:r>
            <a:r>
              <a:rPr lang="pt-BR" sz="2000" dirty="0">
                <a:latin typeface="Calibri"/>
                <a:cs typeface="Calibri"/>
              </a:rPr>
              <a:t> Instant </a:t>
            </a:r>
            <a:r>
              <a:rPr lang="pt-BR" sz="2000" dirty="0" err="1">
                <a:latin typeface="Calibri"/>
                <a:cs typeface="Calibri"/>
              </a:rPr>
              <a:t>Retrieval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3575509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 </a:t>
            </a:r>
            <a:r>
              <a:rPr lang="pt-BR" sz="2000" dirty="0" err="1">
                <a:latin typeface="Calibri"/>
                <a:cs typeface="Calibri"/>
              </a:rPr>
              <a:t>Glacier</a:t>
            </a:r>
            <a:r>
              <a:rPr lang="pt-BR" sz="2000" dirty="0">
                <a:latin typeface="Calibri"/>
                <a:cs typeface="Calibri"/>
              </a:rPr>
              <a:t> </a:t>
            </a:r>
            <a:r>
              <a:rPr lang="pt-BR" sz="2000" dirty="0" err="1">
                <a:latin typeface="Calibri"/>
                <a:cs typeface="Calibri"/>
              </a:rPr>
              <a:t>Flexible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Retrieval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Glacier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Deep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Archive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088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Implantação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7200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Standard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Projetado para dados acessados com frequência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 dados em um mínimo de três Zonas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Boa escolha para diversos casos de uso como sites, distribuição de conteúdo e análise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Custo mais alto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5445858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Standard-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Infrequent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Access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Semelhante ao S3 Standard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 dados em um mínimo de três Zonas de 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acessados com pouca frequência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Taxa por GB de armazenamento e recuperação mais baixo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746222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One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Zone-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Infrequent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Access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Tem um preço de armazenamento menor do que o S3 Standard – 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 dados em uma única Zona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Cenários: Você quer economizar custos com armazenamento e você pode reproduzir facilmente seus dados em caso de falha na Zona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705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Intelligent-Tiering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167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com padrões de acesso desconhecidos ou em alteração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 automaticamente o ciclo de vida dos objetos armazenados otimizando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Requer uma pequena taxa mensal de monitoramento e automação por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973230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F934658-0462-C9CF-EEBE-992B5E1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2" y="1922043"/>
            <a:ext cx="8553449" cy="172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593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Instant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Retrieval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de longa duração, raramente acessados mas que exigem recuperação rápida (milissegundos)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Oferece acesso tão rápido quanto Standard e </a:t>
            </a:r>
            <a:r>
              <a:rPr lang="pt-BR" sz="2000" dirty="0" err="1">
                <a:latin typeface="Calibri"/>
                <a:cs typeface="Calibri"/>
              </a:rPr>
              <a:t>Standard-IA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acessados uma vez por trimestre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6557671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Flexible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Retrieval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Para dados que não requerem acesso imediato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casos de uso de backups não urgentes, recuperação de desastres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Usuário pode escolher qual velocidade de recuperação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acessados 1 ou 2 vezes por ano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109123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Deep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Archive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Suporte a retenção e preservação digital de longo prazo para dados que podem ser acessados 1 ou 2 vezes por ano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empresas que precisam manter dados por conformidades legais por 7 a 10 anos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Recuperação de dados em até 12 horas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00774120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O que é Amazon S3 - https://docs.aws.amazon.com/pt_br/AmazonS3/latest/userguide/Welcome.html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Visão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geral</a:t>
            </a:r>
            <a:r>
              <a:rPr lang="en-US" sz="2000" b="1" u="sng" dirty="0">
                <a:latin typeface="Calibri"/>
                <a:cs typeface="Calibri"/>
              </a:rPr>
              <a:t> de </a:t>
            </a:r>
            <a:r>
              <a:rPr lang="en-US" sz="2000" b="1" u="sng" dirty="0" err="1">
                <a:latin typeface="Calibri"/>
                <a:cs typeface="Calibri"/>
              </a:rPr>
              <a:t>objetos</a:t>
            </a:r>
            <a:r>
              <a:rPr lang="en-US" sz="2000" b="1" u="sng" dirty="0">
                <a:latin typeface="Calibri"/>
                <a:cs typeface="Calibri"/>
              </a:rPr>
              <a:t> Amazon S3 - https://docs.aws.amazon.com/pt_br/AmazonS3/latest/userguide/UsingObjects.html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Trabalhar</a:t>
            </a:r>
            <a:r>
              <a:rPr lang="en-US" sz="2000" b="1" u="sng" dirty="0">
                <a:latin typeface="Calibri"/>
                <a:cs typeface="Calibri"/>
              </a:rPr>
              <a:t> com </a:t>
            </a:r>
            <a:r>
              <a:rPr lang="en-US" sz="2000" b="1" u="sng" dirty="0" err="1">
                <a:latin typeface="Calibri"/>
                <a:cs typeface="Calibri"/>
              </a:rPr>
              <a:t>metadados</a:t>
            </a:r>
            <a:r>
              <a:rPr lang="en-US" sz="2000" b="1" u="sng" dirty="0">
                <a:latin typeface="Calibri"/>
                <a:cs typeface="Calibri"/>
              </a:rPr>
              <a:t> de </a:t>
            </a:r>
            <a:r>
              <a:rPr lang="en-US" sz="2000" b="1" u="sng" dirty="0" err="1">
                <a:latin typeface="Calibri"/>
                <a:cs typeface="Calibri"/>
              </a:rPr>
              <a:t>objeto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https://docs.aws.amazon.com/pt_br/AmazonS3/latest/userguide/UsingMetadata.html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267405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Visão</a:t>
            </a:r>
            <a:r>
              <a:rPr lang="en-US" sz="2000" b="1" u="sng" dirty="0">
                <a:latin typeface="Calibri"/>
                <a:cs typeface="Calibri"/>
              </a:rPr>
              <a:t> </a:t>
            </a:r>
            <a:r>
              <a:rPr lang="en-US" sz="2000" b="1" u="sng" dirty="0" err="1">
                <a:latin typeface="Calibri"/>
                <a:cs typeface="Calibri"/>
              </a:rPr>
              <a:t>geral</a:t>
            </a:r>
            <a:r>
              <a:rPr lang="en-US" sz="2000" b="1" u="sng" dirty="0">
                <a:latin typeface="Calibri"/>
                <a:cs typeface="Calibri"/>
              </a:rPr>
              <a:t> dos buckets - https://docs.aws.amazon.com/pt_br/AmazonS3/latest/userguide/UsingBucket.html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Usando</a:t>
            </a:r>
            <a:r>
              <a:rPr lang="en-US" sz="2000" b="1" u="sng" dirty="0">
                <a:latin typeface="Calibri"/>
                <a:cs typeface="Calibri"/>
              </a:rPr>
              <a:t> o </a:t>
            </a:r>
            <a:r>
              <a:rPr lang="en-US" sz="2000" b="1" u="sng" dirty="0" err="1">
                <a:latin typeface="Calibri"/>
                <a:cs typeface="Calibri"/>
              </a:rPr>
              <a:t>versionamento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em</a:t>
            </a:r>
            <a:r>
              <a:rPr lang="en-US" sz="2000" b="1" u="sng" dirty="0">
                <a:latin typeface="Calibri"/>
                <a:cs typeface="Calibri"/>
              </a:rPr>
              <a:t> buckets do S3 - https://docs.aws.amazon.com/pt_br/AmazonS3/latest/userguide/Versioning.html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 dirty="0">
                <a:latin typeface="Calibri"/>
                <a:cs typeface="Calibri"/>
              </a:rPr>
              <a:t>Classes de </a:t>
            </a:r>
            <a:r>
              <a:rPr lang="en-US" sz="2000" b="1" u="sng" dirty="0" err="1">
                <a:latin typeface="Calibri"/>
                <a:cs typeface="Calibri"/>
              </a:rPr>
              <a:t>armazenamento</a:t>
            </a:r>
            <a:r>
              <a:rPr lang="en-US" sz="2000" b="1" u="sng" dirty="0">
                <a:latin typeface="Calibri"/>
                <a:cs typeface="Calibri"/>
              </a:rPr>
              <a:t> - https://aws.amazon.com/pt/s3/storage-classes/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1741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54098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Como o S3 Intelligent-Tiering </a:t>
            </a:r>
            <a:r>
              <a:rPr lang="en-US" sz="2000" b="1" u="sng" dirty="0" err="1">
                <a:latin typeface="Calibri"/>
                <a:cs typeface="Calibri"/>
              </a:rPr>
              <a:t>funciona</a:t>
            </a:r>
            <a:r>
              <a:rPr lang="en-US" sz="2000" b="1" u="sng" dirty="0">
                <a:latin typeface="Calibri"/>
                <a:cs typeface="Calibri"/>
              </a:rPr>
              <a:t> - https://docs.aws.amazon.com/pt_br/AmazonS3/latest/userguide/intelligent-tiering-overview.html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endParaRPr lang="en-US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971314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9243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EFS – Amazon Elastic File System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14249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EFS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Elastic</a:t>
            </a:r>
            <a:r>
              <a:rPr lang="pt-BR" sz="2000" dirty="0">
                <a:latin typeface="Calibri"/>
                <a:cs typeface="Calibri"/>
              </a:rPr>
              <a:t> File System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um sistema de arquivos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Servless</a:t>
            </a:r>
            <a:r>
              <a:rPr lang="pt-BR" sz="2000" dirty="0">
                <a:latin typeface="Calibri"/>
                <a:cs typeface="Calibri"/>
              </a:rPr>
              <a:t> e totalmente elástico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Escala até </a:t>
            </a:r>
            <a:r>
              <a:rPr lang="pt-BR" sz="2000" dirty="0" err="1">
                <a:latin typeface="Calibri"/>
                <a:cs typeface="Calibri"/>
              </a:rPr>
              <a:t>Petabytes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Aumente e diminuir conforme adição e remoção de arquivos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6692154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EFS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Compatível com protocolo NFS (Network file System)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Pode ser acessado por EC2, Lambda, ECS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Acesso simultâneo ao mesmos dados sem problemas de performance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7047836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Classes de armazenamento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Padrão (Instância regional): Standard e Standard – IA (</a:t>
            </a:r>
            <a:r>
              <a:rPr lang="pt-BR" sz="2000" dirty="0" err="1">
                <a:latin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cs typeface="Calibri"/>
              </a:rPr>
              <a:t> Access)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Uma AZ: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 e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 </a:t>
            </a:r>
            <a:r>
              <a:rPr lang="pt-BR" sz="2000" dirty="0">
                <a:latin typeface="Calibri"/>
                <a:ea typeface="Calibri"/>
                <a:cs typeface="Calibri"/>
              </a:rPr>
              <a:t>– IA (</a:t>
            </a:r>
            <a:r>
              <a:rPr lang="pt-BR" sz="2000" dirty="0" err="1">
                <a:latin typeface="Calibri"/>
                <a:ea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ea typeface="Calibri"/>
                <a:cs typeface="Calibri"/>
              </a:rPr>
              <a:t> Access)</a:t>
            </a:r>
            <a:endParaRPr lang="pt-BR" sz="2000" dirty="0"/>
          </a:p>
          <a:p>
            <a:pPr marL="342900" lvl="1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001453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21217" y="42463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Casos de uso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AED8123A-7FFD-5574-3A2B-2DCCDB9E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89" y="1076487"/>
            <a:ext cx="5438422" cy="399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070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21217" y="42463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Casos de uso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56526167-9122-52EC-5796-0DA80340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55" y="967294"/>
            <a:ext cx="5650088" cy="41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296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 https://aws.amazon.com/pt/efs/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O que é EFS ?  - https://docs.aws.amazon.com/pt_br/efs/latest/ug/whatisefs.html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73594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55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Afinal, o que é Cloud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Computing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4600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Amazon Relational Database Service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31397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Banco de dados relacional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59C969D4-5ABF-B1A8-6F85-18C8ED5F6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985551"/>
              </p:ext>
            </p:extLst>
          </p:nvPr>
        </p:nvGraphicFramePr>
        <p:xfrm>
          <a:off x="64347" y="1780710"/>
          <a:ext cx="33425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125">
                  <a:extLst>
                    <a:ext uri="{9D8B030D-6E8A-4147-A177-3AD203B41FA5}">
                      <a16:colId xmlns:a16="http://schemas.microsoft.com/office/drawing/2014/main" val="3492850188"/>
                    </a:ext>
                  </a:extLst>
                </a:gridCol>
                <a:gridCol w="1834444">
                  <a:extLst>
                    <a:ext uri="{9D8B030D-6E8A-4147-A177-3AD203B41FA5}">
                      <a16:colId xmlns:a16="http://schemas.microsoft.com/office/drawing/2014/main" val="791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ID_LOJA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NOME_LOJA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1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Loja Centro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30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Loja Zona Leste 2</a:t>
                      </a:r>
                      <a:endParaRPr lang="pt-BR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974900"/>
                  </a:ext>
                </a:extLst>
              </a:tr>
            </a:tbl>
          </a:graphicData>
        </a:graphic>
      </p:graphicFrame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F1BA6C87-75ED-6B0C-F4F7-51FFCAAFE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72211"/>
              </p:ext>
            </p:extLst>
          </p:nvPr>
        </p:nvGraphicFramePr>
        <p:xfrm>
          <a:off x="7062611" y="1749777"/>
          <a:ext cx="2010832" cy="107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88">
                  <a:extLst>
                    <a:ext uri="{9D8B030D-6E8A-4147-A177-3AD203B41FA5}">
                      <a16:colId xmlns:a16="http://schemas.microsoft.com/office/drawing/2014/main" val="1012133238"/>
                    </a:ext>
                  </a:extLst>
                </a:gridCol>
                <a:gridCol w="1199444">
                  <a:extLst>
                    <a:ext uri="{9D8B030D-6E8A-4147-A177-3AD203B41FA5}">
                      <a16:colId xmlns:a16="http://schemas.microsoft.com/office/drawing/2014/main" val="1822165849"/>
                    </a:ext>
                  </a:extLst>
                </a:gridCol>
              </a:tblGrid>
              <a:tr h="358668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048547"/>
                  </a:ext>
                </a:extLst>
              </a:tr>
              <a:tr h="358668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Tênis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890530"/>
                  </a:ext>
                </a:extLst>
              </a:tr>
              <a:tr h="358668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Sandália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23397"/>
                  </a:ext>
                </a:extLst>
              </a:tr>
            </a:tbl>
          </a:graphicData>
        </a:graphic>
      </p:graphicFrame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6BB6D4BE-2928-3089-CEB2-85C74C950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01492"/>
              </p:ext>
            </p:extLst>
          </p:nvPr>
        </p:nvGraphicFramePr>
        <p:xfrm>
          <a:off x="2371513" y="3156543"/>
          <a:ext cx="512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90783799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28217534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433422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noProof="0" dirty="0">
                          <a:latin typeface="Arial"/>
                        </a:rPr>
                        <a:t>ID_LOJA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1" i="0" u="none" strike="noStrike" noProof="0" dirty="0">
                          <a:latin typeface="Arial"/>
                        </a:rPr>
                        <a:t>ID_PRODUTO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09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4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87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36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958809"/>
                  </a:ext>
                </a:extLst>
              </a:tr>
            </a:tbl>
          </a:graphicData>
        </a:graphic>
      </p:graphicFrame>
      <p:sp>
        <p:nvSpPr>
          <p:cNvPr id="12" name="Seta: para a Esquerda e para Cima 11">
            <a:extLst>
              <a:ext uri="{FF2B5EF4-FFF2-40B4-BE49-F238E27FC236}">
                <a16:creationId xmlns:a16="http://schemas.microsoft.com/office/drawing/2014/main" id="{E7FFC29D-A19A-8388-BF3B-1E382ABFF943}"/>
              </a:ext>
            </a:extLst>
          </p:cNvPr>
          <p:cNvSpPr/>
          <p:nvPr/>
        </p:nvSpPr>
        <p:spPr>
          <a:xfrm>
            <a:off x="7505347" y="2868084"/>
            <a:ext cx="1023054" cy="118533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Esquerda e para Cima 13">
            <a:extLst>
              <a:ext uri="{FF2B5EF4-FFF2-40B4-BE49-F238E27FC236}">
                <a16:creationId xmlns:a16="http://schemas.microsoft.com/office/drawing/2014/main" id="{360095D8-065C-3D4A-B4AF-73E62AB235FA}"/>
              </a:ext>
            </a:extLst>
          </p:cNvPr>
          <p:cNvSpPr/>
          <p:nvPr/>
        </p:nvSpPr>
        <p:spPr>
          <a:xfrm flipH="1">
            <a:off x="1134179" y="2910416"/>
            <a:ext cx="1234723" cy="121355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80697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Requisitos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Relação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Facilita a compreensão das informações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SQL como linguagem de consulta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RDBMS (Sistema de gerenciamento de banco de dados)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3332303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Vendors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90" y="1933929"/>
            <a:ext cx="1910645" cy="1903589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9" y="1990373"/>
            <a:ext cx="1917701" cy="1931812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1725366"/>
            <a:ext cx="2743200" cy="2468880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955" y="2049504"/>
            <a:ext cx="2743200" cy="22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052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na nuvem ?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4" y="1545873"/>
            <a:ext cx="1275645" cy="1268589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8" y="3041651"/>
            <a:ext cx="1374424" cy="1374424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33" y="1464310"/>
            <a:ext cx="1967089" cy="1770381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844" y="2578670"/>
            <a:ext cx="1586089" cy="1291439"/>
          </a:xfrm>
          <a:prstGeom prst="rect">
            <a:avLst/>
          </a:prstGeom>
        </p:spPr>
      </p:pic>
      <p:pic>
        <p:nvPicPr>
          <p:cNvPr id="4" name="Imagem 5" descr="Ícone&#10;&#10;Descrição gerada automaticamente">
            <a:extLst>
              <a:ext uri="{FF2B5EF4-FFF2-40B4-BE49-F238E27FC236}">
                <a16:creationId xmlns:a16="http://schemas.microsoft.com/office/drawing/2014/main" id="{7D0812AC-53F3-B43A-E614-27159A519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399" y="1955093"/>
            <a:ext cx="1776589" cy="177658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79585612-C99C-E06D-8F78-BF29FF5000DF}"/>
              </a:ext>
            </a:extLst>
          </p:cNvPr>
          <p:cNvSpPr/>
          <p:nvPr/>
        </p:nvSpPr>
        <p:spPr>
          <a:xfrm>
            <a:off x="3843514" y="2494139"/>
            <a:ext cx="1806222" cy="78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C34FA6-259E-E05A-C50A-731B53D855C1}"/>
              </a:ext>
            </a:extLst>
          </p:cNvPr>
          <p:cNvSpPr txBox="1"/>
          <p:nvPr/>
        </p:nvSpPr>
        <p:spPr>
          <a:xfrm>
            <a:off x="6734527" y="3829402"/>
            <a:ext cx="11553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93372521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Ícone&#10;&#10;Descrição gerada automaticamente">
            <a:extLst>
              <a:ext uri="{FF2B5EF4-FFF2-40B4-BE49-F238E27FC236}">
                <a16:creationId xmlns:a16="http://schemas.microsoft.com/office/drawing/2014/main" id="{7D0812AC-53F3-B43A-E614-27159A51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103259"/>
            <a:ext cx="1776589" cy="177658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Você usa, você gerencia</a:t>
            </a: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955" y="1774754"/>
            <a:ext cx="1155701" cy="1036604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45" y="1771650"/>
            <a:ext cx="866425" cy="859369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954" y="3199559"/>
            <a:ext cx="824090" cy="663495"/>
          </a:xfrm>
          <a:prstGeom prst="rect">
            <a:avLst/>
          </a:prstGeo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140428"/>
            <a:ext cx="951090" cy="951090"/>
          </a:xfrm>
          <a:prstGeom prst="rect">
            <a:avLst/>
          </a:prstGeom>
        </p:spPr>
      </p:pic>
      <p:pic>
        <p:nvPicPr>
          <p:cNvPr id="2" name="Imagem 7" descr="Ícone&#10;&#10;Descrição gerada automaticamente">
            <a:extLst>
              <a:ext uri="{FF2B5EF4-FFF2-40B4-BE49-F238E27FC236}">
                <a16:creationId xmlns:a16="http://schemas.microsoft.com/office/drawing/2014/main" id="{DC347A82-6AF9-3DEF-B4F1-D990942F3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1592808"/>
            <a:ext cx="1395589" cy="1548660"/>
          </a:xfrm>
          <a:prstGeom prst="rect">
            <a:avLst/>
          </a:prstGeom>
        </p:spPr>
      </p:pic>
      <p:pic>
        <p:nvPicPr>
          <p:cNvPr id="8" name="Imagem 10">
            <a:extLst>
              <a:ext uri="{FF2B5EF4-FFF2-40B4-BE49-F238E27FC236}">
                <a16:creationId xmlns:a16="http://schemas.microsoft.com/office/drawing/2014/main" id="{6DA9CDBD-9536-E106-2F8A-96AB72FFFC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7622" y="2794705"/>
            <a:ext cx="1663700" cy="16495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BA86E15B-312B-0F6D-AC5A-470863436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5178" y="3182761"/>
            <a:ext cx="880534" cy="873478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50B181A3-0A7D-CCDB-D863-9A7A3924D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9900" y="1962150"/>
            <a:ext cx="1614312" cy="16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509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Relational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Database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Service</a:t>
            </a:r>
            <a:endParaRPr lang="pt-BR" sz="4000" dirty="0"/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Facilita configuração e provisionamento de hardware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Patches automatizados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Backups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Redundância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Failover</a:t>
            </a:r>
            <a:r>
              <a:rPr lang="pt-BR" sz="2000" dirty="0">
                <a:latin typeface="Calibri"/>
                <a:cs typeface="Calibri"/>
              </a:rPr>
              <a:t> e Recuperação de Desastres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8800818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Mecanismos compatíveis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MySQL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PostgreSQL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MariaDB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Oracle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SQL Server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027576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Aurora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Servless</a:t>
            </a:r>
            <a:endParaRPr lang="pt-BR" dirty="0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Mecanismos compatíveis: PostgreSQL e MySQL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Preço 1/10 de outros </a:t>
            </a:r>
            <a:r>
              <a:rPr lang="pt-BR" sz="2000" dirty="0" err="1">
                <a:latin typeface="Calibri"/>
                <a:cs typeface="Calibri"/>
              </a:rPr>
              <a:t>vendors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Replicação </a:t>
            </a:r>
            <a:r>
              <a:rPr lang="pt-BR" sz="2000" dirty="0" err="1">
                <a:latin typeface="Calibri"/>
                <a:cs typeface="Calibri"/>
              </a:rPr>
              <a:t>multi-regional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Até 15 réplicas de leituras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Backup contínuo via 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242966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RDS - https://aws.amazon.com/pt/rds/?p=ft&amp;c=db&amp;z=3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O que é RDS?  - https://docs.aws.amazon.com/pt_br/AmazonRDS/latest/UserGuide/Welcome.html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Amazon Aurora - https://aws.amazon.com/pt/rds/aurora/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Documentação</a:t>
            </a:r>
            <a:r>
              <a:rPr lang="en-US" sz="2000" b="1" u="sng" dirty="0">
                <a:latin typeface="Calibri"/>
                <a:cs typeface="Calibri"/>
              </a:rPr>
              <a:t> Amazon Aurora - https://docs.aws.amazon.com/pt_br/AmazonRDS/latest/AuroraUserGuide/CHAP_AuroraOverview.html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617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Cloud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267;g109ffa863cd_0_356">
            <a:extLst>
              <a:ext uri="{FF2B5EF4-FFF2-40B4-BE49-F238E27FC236}">
                <a16:creationId xmlns:a16="http://schemas.microsoft.com/office/drawing/2014/main" id="{4AA07BA7-6CB1-D6F1-F57D-F420D8AFD9E7}"/>
              </a:ext>
            </a:extLst>
          </p:cNvPr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Ambientes on-premises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Virtualização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2620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1454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DynamoDB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64215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DynamoDB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83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não relacional (</a:t>
            </a:r>
            <a:r>
              <a:rPr lang="pt-BR" sz="2000" dirty="0" err="1">
                <a:latin typeface="Calibri"/>
                <a:cs typeface="Calibri"/>
              </a:rPr>
              <a:t>NoSQL</a:t>
            </a:r>
            <a:r>
              <a:rPr lang="pt-BR" sz="2000" dirty="0">
                <a:latin typeface="Calibri"/>
                <a:cs typeface="Calibri"/>
              </a:rPr>
              <a:t>)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Gerenciado (</a:t>
            </a:r>
            <a:r>
              <a:rPr lang="pt-BR" sz="2000" dirty="0" err="1">
                <a:latin typeface="Calibri"/>
                <a:cs typeface="Calibri"/>
              </a:rPr>
              <a:t>Servless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Performance abaixo de 10 milissegundos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Escala automaticamente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Replicação de dados regional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 de uso: Muitos dados, baixa latência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07AEB630-1359-E1BC-FACE-6CC21E85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2890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9698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Estrutura dos dados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7" y="923572"/>
            <a:ext cx="272046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6051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Tabelas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7" y="923572"/>
            <a:ext cx="2720466" cy="4114800"/>
          </a:xfrm>
          <a:prstGeom prst="rect">
            <a:avLst/>
          </a:prstGeom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49A48725-A555-A4FF-87BC-5DF6BF835E5D}"/>
              </a:ext>
            </a:extLst>
          </p:cNvPr>
          <p:cNvSpPr/>
          <p:nvPr/>
        </p:nvSpPr>
        <p:spPr>
          <a:xfrm>
            <a:off x="6076597" y="917222"/>
            <a:ext cx="564444" cy="40922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D56AB6-0A0E-5ABD-86AC-73CF9A1889A3}"/>
              </a:ext>
            </a:extLst>
          </p:cNvPr>
          <p:cNvSpPr txBox="1"/>
          <p:nvPr/>
        </p:nvSpPr>
        <p:spPr>
          <a:xfrm>
            <a:off x="6750402" y="2823985"/>
            <a:ext cx="1904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Tabela "People"</a:t>
            </a:r>
          </a:p>
        </p:txBody>
      </p:sp>
    </p:spTree>
    <p:extLst>
      <p:ext uri="{BB962C8B-B14F-4D97-AF65-F5344CB8AC3E}">
        <p14:creationId xmlns:p14="http://schemas.microsoft.com/office/powerpoint/2010/main" val="23234121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Itens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00" y="831850"/>
            <a:ext cx="2720466" cy="41148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5D56AB6-0A0E-5ABD-86AC-73CF9A1889A3}"/>
              </a:ext>
            </a:extLst>
          </p:cNvPr>
          <p:cNvSpPr txBox="1"/>
          <p:nvPr/>
        </p:nvSpPr>
        <p:spPr>
          <a:xfrm>
            <a:off x="6566958" y="2577041"/>
            <a:ext cx="1904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Itens da tabela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0E8851C7-1426-D957-EBAC-C8EAF482198F}"/>
              </a:ext>
            </a:extLst>
          </p:cNvPr>
          <p:cNvSpPr/>
          <p:nvPr/>
        </p:nvSpPr>
        <p:spPr>
          <a:xfrm>
            <a:off x="4639027" y="899583"/>
            <a:ext cx="416277" cy="8043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67485D35-154F-815D-E884-B57C0824D715}"/>
              </a:ext>
            </a:extLst>
          </p:cNvPr>
          <p:cNvSpPr/>
          <p:nvPr/>
        </p:nvSpPr>
        <p:spPr>
          <a:xfrm>
            <a:off x="4718402" y="1763889"/>
            <a:ext cx="1298222" cy="14463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707C1227-B251-C609-BAA5-98CAE4003AD3}"/>
              </a:ext>
            </a:extLst>
          </p:cNvPr>
          <p:cNvSpPr/>
          <p:nvPr/>
        </p:nvSpPr>
        <p:spPr>
          <a:xfrm>
            <a:off x="4859514" y="3280833"/>
            <a:ext cx="1545166" cy="15874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535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Atributos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00" y="796572"/>
            <a:ext cx="2720466" cy="41148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83A1016-6724-5BEC-B295-C10BE08237D3}"/>
              </a:ext>
            </a:extLst>
          </p:cNvPr>
          <p:cNvSpPr/>
          <p:nvPr/>
        </p:nvSpPr>
        <p:spPr>
          <a:xfrm>
            <a:off x="2557638" y="3393722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9E0BF19-C0BC-ED5A-0EF2-12C7FDBB2E3E}"/>
              </a:ext>
            </a:extLst>
          </p:cNvPr>
          <p:cNvSpPr/>
          <p:nvPr/>
        </p:nvSpPr>
        <p:spPr>
          <a:xfrm>
            <a:off x="2557638" y="3555999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D5E6A05-CBD5-0C39-7B71-D2F0A46307F2}"/>
              </a:ext>
            </a:extLst>
          </p:cNvPr>
          <p:cNvSpPr/>
          <p:nvPr/>
        </p:nvSpPr>
        <p:spPr>
          <a:xfrm>
            <a:off x="2557638" y="3718278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3995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Resumindo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Tabelas: Coleção de dados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Item: Grupo de atributos identificável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Atributo: Dados existentes dentro de cada item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863007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 https://aws.amazon.com/pt/dynamodb/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Documentação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https://docs.aws.amazon.com/pt_br/amazondynamodb/latest/developerguide/Introduction.html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DynamoDB – O </a:t>
            </a:r>
            <a:r>
              <a:rPr lang="en-US" sz="2000" b="1" u="sng" dirty="0" err="1">
                <a:latin typeface="Calibri"/>
                <a:cs typeface="Calibri"/>
              </a:rPr>
              <a:t>quê</a:t>
            </a:r>
            <a:r>
              <a:rPr lang="en-US" sz="2000" b="1" u="sng" dirty="0">
                <a:latin typeface="Calibri"/>
                <a:cs typeface="Calibri"/>
              </a:rPr>
              <a:t>, </a:t>
            </a:r>
            <a:r>
              <a:rPr lang="en-US" sz="2000" b="1" u="sng" dirty="0" err="1">
                <a:latin typeface="Calibri"/>
                <a:cs typeface="Calibri"/>
              </a:rPr>
              <a:t>por</a:t>
            </a:r>
            <a:r>
              <a:rPr lang="en-US" sz="2000" b="1" u="sng" dirty="0">
                <a:latin typeface="Calibri"/>
                <a:cs typeface="Calibri"/>
              </a:rPr>
              <a:t> que e </a:t>
            </a:r>
            <a:r>
              <a:rPr lang="en-US" sz="2000" b="1" u="sng" dirty="0" err="1">
                <a:latin typeface="Calibri"/>
                <a:cs typeface="Calibri"/>
              </a:rPr>
              <a:t>quando</a:t>
            </a:r>
            <a:r>
              <a:rPr lang="en-US" sz="2000" b="1" u="sng" dirty="0">
                <a:latin typeface="Calibri"/>
                <a:cs typeface="Calibri"/>
              </a:rPr>
              <a:t> usar - https://dev.to/oieduardorabelo/amazon-dynamodb-o-que-por-que-e-quando-usar-o-design-de-tabela-unica-com-dynamodb-ao9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435953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53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267;g109ffa863cd_0_356">
            <a:extLst>
              <a:ext uri="{FF2B5EF4-FFF2-40B4-BE49-F238E27FC236}">
                <a16:creationId xmlns:a16="http://schemas.microsoft.com/office/drawing/2014/main" id="{32985909-A1A4-FCF0-4620-A35B4224F266}"/>
              </a:ext>
            </a:extLst>
          </p:cNvPr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Pagamento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conforme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(Pay as you go)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99269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Outros serviços de banco de 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dados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83391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escolha do banco de dados correto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1161330" y="2572196"/>
            <a:ext cx="6719775" cy="59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 i="1" dirty="0">
                <a:latin typeface="Calibri"/>
                <a:cs typeface="Calibri"/>
              </a:rPr>
              <a:t>A necessidade de negócio escolhe o tipo de banco de dados</a:t>
            </a:r>
            <a:endParaRPr lang="pt-BR" i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9305815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DocumentDB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de documentos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Gerenciamento de conteúdo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Catálogos, perfis de usuário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Compatível com cargas de trabalho </a:t>
            </a:r>
            <a:r>
              <a:rPr lang="pt-BR" sz="2000" dirty="0" err="1">
                <a:latin typeface="Calibri"/>
                <a:cs typeface="Calibri"/>
              </a:rPr>
              <a:t>MongoDB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031797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Neptune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Redes sociais, mecanismos de recomendação, detecção de fraude e gráficos de conhecimento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de grafos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9752776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QLDB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Quantum Ledger </a:t>
            </a:r>
            <a:r>
              <a:rPr lang="pt-BR" sz="2000" dirty="0" err="1">
                <a:latin typeface="Calibri"/>
                <a:cs typeface="Calibri"/>
              </a:rPr>
              <a:t>Database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serviço </a:t>
            </a:r>
            <a:r>
              <a:rPr lang="pt-BR" sz="2000" dirty="0" err="1">
                <a:latin typeface="Calibri"/>
                <a:cs typeface="Calibri"/>
              </a:rPr>
              <a:t>ledger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Imutabilidade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Indicado para históricos, registros digitais, transações financeiras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618499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DynamoDB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Accelerator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Chamado também de DAX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Camada de cache nativa pra otimizar tempo de leitura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403488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Elasticache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Camada de cache sobre bancos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Compatível com Redis e </a:t>
            </a:r>
            <a:r>
              <a:rPr lang="pt-BR" sz="2000" dirty="0" err="1">
                <a:latin typeface="Calibri"/>
                <a:cs typeface="Calibri"/>
              </a:rPr>
              <a:t>Memcached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68309412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DAX - https://aws.amazon.com/pt/dynamodb/dax/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Elasticache</a:t>
            </a:r>
            <a:r>
              <a:rPr lang="en-US" sz="2000" b="1" u="sng" dirty="0">
                <a:latin typeface="Calibri"/>
                <a:cs typeface="Calibri"/>
              </a:rPr>
              <a:t> https://aws.amazon.com/pt/elasticache/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DocumentDB</a:t>
            </a:r>
            <a:r>
              <a:rPr lang="en-US" sz="2000" b="1" u="sng" dirty="0">
                <a:latin typeface="Calibri"/>
                <a:cs typeface="Calibri"/>
              </a:rPr>
              <a:t> – https://aws.amazon.com/pt/documentdb/</a:t>
            </a: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Neptune - https://aws.amazon.com/pt/neptune/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QLDB - https://aws.amazon.com/pt/qldb/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endParaRPr lang="en-US" sz="2000" dirty="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80133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0077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Big Data com Amazon Redshift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17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 Computing é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628063" y="1481013"/>
            <a:ext cx="7823414" cy="123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A computação em nuvem é a entrega de recursos de TI sob demanda por meio da Internet com definição de preço de pagamento conforme o uso.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4098" name="Picture 2" descr="Soluções de AWS | Inicie sua estratégia de AWS | SoftwareONE">
            <a:extLst>
              <a:ext uri="{FF2B5EF4-FFF2-40B4-BE49-F238E27FC236}">
                <a16:creationId xmlns:a16="http://schemas.microsoft.com/office/drawing/2014/main" id="{BA3876C3-6F5E-8103-74EE-F1E43C8D5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37" y="2716306"/>
            <a:ext cx="2957910" cy="16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54821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Cada vez mais dados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8398390-BB30-259B-9A19-4869AFA1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23" y="1321305"/>
            <a:ext cx="5417254" cy="37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4986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Nossas fontes de dados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50CF69F-7229-91BF-04A5-CBE6B255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33" y="1382679"/>
            <a:ext cx="3773311" cy="364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769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Perguntas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50CF69F-7229-91BF-04A5-CBE6B255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33" y="1382679"/>
            <a:ext cx="3773311" cy="36410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CE8539-69CB-B034-1E23-386D39D3A8DF}"/>
              </a:ext>
            </a:extLst>
          </p:cNvPr>
          <p:cNvSpPr txBox="1"/>
          <p:nvPr/>
        </p:nvSpPr>
        <p:spPr>
          <a:xfrm>
            <a:off x="6612819" y="1621014"/>
            <a:ext cx="16245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Quantas vendas o aplicativo fez desde o início do lançamento?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47DD13-CB71-850B-18EB-462D896E796A}"/>
              </a:ext>
            </a:extLst>
          </p:cNvPr>
          <p:cNvSpPr txBox="1"/>
          <p:nvPr/>
        </p:nvSpPr>
        <p:spPr>
          <a:xfrm>
            <a:off x="6615289" y="294992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Quantos usuários fizeram</a:t>
            </a:r>
          </a:p>
          <a:p>
            <a:r>
              <a:rPr lang="pt-BR" dirty="0"/>
              <a:t>cadastro na última hora ?</a:t>
            </a:r>
          </a:p>
        </p:txBody>
      </p:sp>
    </p:spTree>
    <p:extLst>
      <p:ext uri="{BB962C8B-B14F-4D97-AF65-F5344CB8AC3E}">
        <p14:creationId xmlns:p14="http://schemas.microsoft.com/office/powerpoint/2010/main" val="34178155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Em um contexto de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Velocidade de geração de dados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Variedade de fontes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 quando os dados precisam responder com inteligência de negócio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0763299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Redshift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de Data </a:t>
            </a:r>
            <a:r>
              <a:rPr lang="pt-BR" sz="2000" dirty="0" err="1">
                <a:latin typeface="Calibri"/>
                <a:cs typeface="Calibri"/>
              </a:rPr>
              <a:t>warehouse</a:t>
            </a:r>
            <a:r>
              <a:rPr lang="pt-BR" sz="2000" dirty="0">
                <a:latin typeface="Calibri"/>
                <a:cs typeface="Calibri"/>
              </a:rPr>
              <a:t> para análise de Big Data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Oferece coletar informações de muitas fontes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Projeta relações e tendências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Usando </a:t>
            </a:r>
            <a:r>
              <a:rPr lang="pt-BR" sz="2000" dirty="0" err="1">
                <a:latin typeface="Calibri"/>
                <a:cs typeface="Calibri"/>
              </a:rPr>
              <a:t>Redshift</a:t>
            </a:r>
            <a:r>
              <a:rPr lang="pt-BR" sz="2000" dirty="0">
                <a:latin typeface="Calibri"/>
                <a:cs typeface="Calibri"/>
              </a:rPr>
              <a:t> Spectrum é possível rodar comandos SQL em cima de todas as fontes de dados agrupadas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1332857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 https://aws.amazon.com/pt/redshift/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Documentação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https://docs.aws.amazon.com/pt_br/redshift/latest/gsg/getting-started.html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922231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97482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Segurança na nuvem com AWS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6287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e discutir os conceitos relativos a segurança na nuvem com AWS bem como também falar sobre os principais serviços e recursos relacionados.</a:t>
            </a:r>
            <a:endParaRPr lang="pt-BR" dirty="0"/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994736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responsabilidade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compartilhada</a:t>
            </a:r>
            <a:endParaRPr lang="pt-BR" dirty="0" err="1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acessos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Criptografia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694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https://www.ipm.com.br/blog/administracao-geral/historia-da-computacao-em-nuvem-como-surgiu-a-cloud-computing/</a:t>
            </a:r>
          </a:p>
          <a:p>
            <a:pPr marL="457200" lvl="1" indent="-381000">
              <a:spcBef>
                <a:spcPts val="1800"/>
              </a:spcBef>
              <a:buSzPts val="2400"/>
              <a:buFont typeface="Calibri"/>
              <a:buChar char="●"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https://aws.amazon.com/pt/what-is-cloud-computing/</a:t>
            </a:r>
          </a:p>
          <a:p>
            <a:pPr marL="457200" lvl="1" indent="-381000">
              <a:spcBef>
                <a:spcPts val="1800"/>
              </a:spcBef>
              <a:buSzPts val="2400"/>
              <a:buFont typeface="Calibri"/>
              <a:buChar char="●"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https://d0.awsstatic.com/whitepapers/aws-overview.pdf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470343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AWS Organizations</a:t>
            </a:r>
            <a:endParaRPr lang="en-US" dirty="0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Conformidade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suporte</a:t>
            </a:r>
            <a:endParaRPr lang="en-US" dirty="0" err="1"/>
          </a:p>
        </p:txBody>
      </p:sp>
      <p:sp>
        <p:nvSpPr>
          <p:cNvPr id="6" name="Google Shape;185;p17">
            <a:extLst>
              <a:ext uri="{FF2B5EF4-FFF2-40B4-BE49-F238E27FC236}">
                <a16:creationId xmlns:a16="http://schemas.microsoft.com/office/drawing/2014/main" id="{695544FE-9BEF-9BEA-F6F7-F614790F27DB}"/>
              </a:ext>
            </a:extLst>
          </p:cNvPr>
          <p:cNvSpPr txBox="1"/>
          <p:nvPr/>
        </p:nvSpPr>
        <p:spPr>
          <a:xfrm>
            <a:off x="691691" y="380720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" name="Google Shape;184;p17">
            <a:extLst>
              <a:ext uri="{FF2B5EF4-FFF2-40B4-BE49-F238E27FC236}">
                <a16:creationId xmlns:a16="http://schemas.microsoft.com/office/drawing/2014/main" id="{61918AD3-FAB8-FF43-DC65-FAC96B0CEC1C}"/>
              </a:ext>
            </a:extLst>
          </p:cNvPr>
          <p:cNvSpPr/>
          <p:nvPr/>
        </p:nvSpPr>
        <p:spPr>
          <a:xfrm>
            <a:off x="2264433" y="381046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Serviços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adicionais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72741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8140951" cy="170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responsabilidade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compartilhada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84324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Quem é responsável pela segurança 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80DA6ADD-D539-61DE-6A5B-F5E52955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57" y="2938372"/>
            <a:ext cx="1110651" cy="1110651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3903852" y="1494779"/>
            <a:ext cx="3375084" cy="13263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Você ou a AWS ?</a:t>
            </a:r>
          </a:p>
        </p:txBody>
      </p:sp>
    </p:spTree>
    <p:extLst>
      <p:ext uri="{BB962C8B-B14F-4D97-AF65-F5344CB8AC3E}">
        <p14:creationId xmlns:p14="http://schemas.microsoft.com/office/powerpoint/2010/main" val="292024051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2416967" y="1578599"/>
            <a:ext cx="4315152" cy="26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3262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97" y="2039922"/>
            <a:ext cx="6383866" cy="24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7539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 descr="Prédio em construção&#10;&#10;Descrição gerada automaticamente">
            <a:extLst>
              <a:ext uri="{FF2B5EF4-FFF2-40B4-BE49-F238E27FC236}">
                <a16:creationId xmlns:a16="http://schemas.microsoft.com/office/drawing/2014/main" id="{613D22A5-38F1-826A-0DE4-0FB35DD1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78" y="1480961"/>
            <a:ext cx="4415366" cy="29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539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6" descr="Vista de uma cidade com prédios altos ao fundo&#10;&#10;Descrição gerada automaticamente">
            <a:extLst>
              <a:ext uri="{FF2B5EF4-FFF2-40B4-BE49-F238E27FC236}">
                <a16:creationId xmlns:a16="http://schemas.microsoft.com/office/drawing/2014/main" id="{D3773F5B-9953-8CCF-CDAC-A7DB43A0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697795"/>
            <a:ext cx="2057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14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77" y="2010985"/>
            <a:ext cx="6383866" cy="241269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94F17A-9D09-AA2D-5A43-2D2BE4C025D1}"/>
              </a:ext>
            </a:extLst>
          </p:cNvPr>
          <p:cNvSpPr txBox="1"/>
          <p:nvPr/>
        </p:nvSpPr>
        <p:spPr>
          <a:xfrm>
            <a:off x="79374" y="2254250"/>
            <a:ext cx="21695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solidFill>
                  <a:srgbClr val="040A24"/>
                </a:solidFill>
                <a:latin typeface="Calibri"/>
                <a:cs typeface="Calibri"/>
              </a:rPr>
              <a:t>"Segurança na nuvem"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B52C31-02E0-57E3-09E5-32C820480779}"/>
              </a:ext>
            </a:extLst>
          </p:cNvPr>
          <p:cNvSpPr txBox="1"/>
          <p:nvPr/>
        </p:nvSpPr>
        <p:spPr>
          <a:xfrm>
            <a:off x="79375" y="3580694"/>
            <a:ext cx="21131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solidFill>
                  <a:srgbClr val="040A24"/>
                </a:solidFill>
                <a:latin typeface="Calibri"/>
                <a:cs typeface="Calibri"/>
              </a:rPr>
              <a:t>"Segurança da nuvem"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8C386B5-BE84-64AD-EB4D-BB0E1C7DEDEB}"/>
              </a:ext>
            </a:extLst>
          </p:cNvPr>
          <p:cNvSpPr/>
          <p:nvPr/>
        </p:nvSpPr>
        <p:spPr>
          <a:xfrm>
            <a:off x="714375" y="3915833"/>
            <a:ext cx="973666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E380F0E-0D35-11B8-4519-69F4084F0538}"/>
              </a:ext>
            </a:extLst>
          </p:cNvPr>
          <p:cNvSpPr/>
          <p:nvPr/>
        </p:nvSpPr>
        <p:spPr>
          <a:xfrm>
            <a:off x="714375" y="2575277"/>
            <a:ext cx="973666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46956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4A2F99DC-9613-09E2-8CE6-84C6653E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22" y="1376578"/>
            <a:ext cx="6031088" cy="31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500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Segurança da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Responsável: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Segurança física dos data centers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Infraestrutura de hardware e software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Infraestrutura de rede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Infraestrutura de virtualização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1578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45428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Segurança na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Responsável: Cliente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Controle total sobre o conteúdo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Controle de acesso e permissões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Patches de segurança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Muda conforme o serviço utilizado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7859478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https://aws.amazon.com/pt/compliance/shared-responsibility-model/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https://www.youtube.com/watch?v=Hg_N2SpJYqM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877827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20774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Criptografia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29950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Criptografia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304329" y="2273179"/>
            <a:ext cx="4950123" cy="11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 dirty="0">
                <a:latin typeface="Calibri"/>
                <a:cs typeface="Calibri"/>
              </a:rPr>
              <a:t>Criptografia é a prática de proteger informações por meio do uso de algoritmos codificados, </a:t>
            </a:r>
            <a:r>
              <a:rPr lang="pt-BR" sz="2000" i="1" dirty="0" err="1">
                <a:latin typeface="Calibri"/>
                <a:cs typeface="Calibri"/>
              </a:rPr>
              <a:t>hashes</a:t>
            </a:r>
            <a:r>
              <a:rPr lang="pt-BR" sz="2000" i="1" dirty="0">
                <a:latin typeface="Calibri"/>
                <a:cs typeface="Calibri"/>
              </a:rPr>
              <a:t> </a:t>
            </a:r>
            <a:r>
              <a:rPr lang="pt-BR" sz="2000" dirty="0">
                <a:latin typeface="Calibri"/>
                <a:cs typeface="Calibri"/>
              </a:rPr>
              <a:t>e assinaturas.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9F152BA-3B94-779A-6062-40FE1F48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51" y="2299888"/>
            <a:ext cx="2702954" cy="11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855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Informações que queremos proteger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Repouso: Dados em um volume EBS, em </a:t>
            </a:r>
            <a:r>
              <a:rPr lang="pt-BR" sz="2000" i="1" dirty="0" err="1">
                <a:latin typeface="Calibri"/>
                <a:cs typeface="Calibri"/>
              </a:rPr>
              <a:t>buckets</a:t>
            </a:r>
            <a:r>
              <a:rPr lang="pt-BR" sz="2000" i="1" dirty="0">
                <a:latin typeface="Calibri"/>
                <a:cs typeface="Calibri"/>
              </a:rPr>
              <a:t> </a:t>
            </a:r>
            <a:r>
              <a:rPr lang="pt-BR" sz="2000" dirty="0">
                <a:latin typeface="Calibri"/>
                <a:cs typeface="Calibri"/>
              </a:rPr>
              <a:t>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Trânsito: Dados que estão sendo enviados de uma origem para um destino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3297679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Key Management Service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KMS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Gestão e controle de chaves criptográficas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Controle de acesso e autorização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3B8954A0-3C8D-1467-BE0B-60473500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93" y="1945811"/>
            <a:ext cx="2179750" cy="19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616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086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Criptografia em repouso com KMS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35CAFB8-56AC-4D1C-3883-7D4BCD29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93415"/>
            <a:ext cx="7299101" cy="280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684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086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Criptografia em repouso com KMS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9FD42795-CC82-1F2C-F08D-B2A9D2D3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6" y="1820971"/>
            <a:ext cx="7146164" cy="27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900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Criptografia em trânsito com KMS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D12B4B9D-C16E-E82C-4D72-71A7BCB9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8" y="1966659"/>
            <a:ext cx="7878650" cy="25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uma visão geral do exame de certificação 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</a:rPr>
              <a:t>AWS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</a:rPr>
              <a:t>Certified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</a:rPr>
              <a:t> Cloud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</a:rPr>
              <a:t>Practitioner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 de Cloud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Computing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07239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https://aws.amazon.com/pt/what-is/cryptography/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https://aws.amazon.com/pt/kms/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https://aws.amazon.com/pt/kms/features/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27610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05968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Gerenciamento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acessos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06686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Precisamos falar sobre acessos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B09B528F-CF87-FE23-4A60-888B2F3A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" y="2060339"/>
            <a:ext cx="1848352" cy="184835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D489C6-6B08-0424-25D8-BDCAE8C3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41" y="2402010"/>
            <a:ext cx="1399156" cy="1391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FCCCF1F-F53B-A73D-4C63-DC02F9208376}"/>
              </a:ext>
            </a:extLst>
          </p:cNvPr>
          <p:cNvSpPr/>
          <p:nvPr/>
        </p:nvSpPr>
        <p:spPr>
          <a:xfrm>
            <a:off x="2689905" y="2571404"/>
            <a:ext cx="867103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1DACB7EE-3C99-8285-ABC5-128F16F3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49" y="2211320"/>
            <a:ext cx="2743200" cy="169842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A83444F-80CD-0DAA-2F27-EA2DAD8F450F}"/>
              </a:ext>
            </a:extLst>
          </p:cNvPr>
          <p:cNvSpPr/>
          <p:nvPr/>
        </p:nvSpPr>
        <p:spPr>
          <a:xfrm>
            <a:off x="5457167" y="2593963"/>
            <a:ext cx="867103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180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É necessário entender que</a:t>
            </a: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06CC092-EE52-F04B-0541-376296BC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42" y="2100090"/>
            <a:ext cx="5114596" cy="18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20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Identity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and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Access Management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458770-A5F2-B023-86A6-1EAE791D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0" y="1931272"/>
            <a:ext cx="6721140" cy="28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446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,Sans-Serif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disponibilizado gratuitamente</a:t>
            </a:r>
            <a:endParaRPr lang="en-US" sz="2000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Gerenciamento de acessos e identidades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03603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Criação de Usuários, grupos, políticas e roles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Ativação de MFA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Definir políticas de senha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Suporte a federação</a:t>
            </a:r>
          </a:p>
        </p:txBody>
      </p:sp>
    </p:spTree>
    <p:extLst>
      <p:ext uri="{BB962C8B-B14F-4D97-AF65-F5344CB8AC3E}">
        <p14:creationId xmlns:p14="http://schemas.microsoft.com/office/powerpoint/2010/main" val="75620422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Usuários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78303" y="188734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Representa uma identidade criada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Pode ser uma pessoa ou aplicação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Composto por nomes e credenciais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Conceito do privilégio mínimo</a:t>
            </a:r>
          </a:p>
        </p:txBody>
      </p:sp>
    </p:spTree>
    <p:extLst>
      <p:ext uri="{BB962C8B-B14F-4D97-AF65-F5344CB8AC3E}">
        <p14:creationId xmlns:p14="http://schemas.microsoft.com/office/powerpoint/2010/main" val="258740338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Tudo começa com usuário root</a:t>
            </a:r>
          </a:p>
        </p:txBody>
      </p:sp>
      <p:pic>
        <p:nvPicPr>
          <p:cNvPr id="2" name="Picture 2" descr="Shape, arrow&#10;&#10;Description automatically generated">
            <a:extLst>
              <a:ext uri="{FF2B5EF4-FFF2-40B4-BE49-F238E27FC236}">
                <a16:creationId xmlns:a16="http://schemas.microsoft.com/office/drawing/2014/main" id="{62B0A888-5307-E63B-3C6C-7B177387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34" y="2001499"/>
            <a:ext cx="7134726" cy="18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92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8" name="Picture 14" descr="Certificações e Conformidades Data Center reforçam qualidade do serviço">
            <a:extLst>
              <a:ext uri="{FF2B5EF4-FFF2-40B4-BE49-F238E27FC236}">
                <a16:creationId xmlns:a16="http://schemas.microsoft.com/office/drawing/2014/main" id="{9CA02BB8-3736-0444-2BEF-FBBA5C04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34" y="1781736"/>
            <a:ext cx="4321249" cy="28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Troque despesas iniciais por despesas variáveis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653406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Recomendações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Não utilize o usuário root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MFA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71F3684-CACE-0284-A8E1-95FC96BA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097" y="2022708"/>
            <a:ext cx="2743200" cy="15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894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Grupos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AE355EC-D652-200F-FF75-BACDB51D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97" y="742520"/>
            <a:ext cx="2743200" cy="3568223"/>
          </a:xfrm>
          <a:prstGeom prst="rect">
            <a:avLst/>
          </a:prstGeom>
        </p:spPr>
      </p:pic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F44EF5A9-50E4-87B8-F3EF-85D4442B92C5}"/>
              </a:ext>
            </a:extLst>
          </p:cNvPr>
          <p:cNvSpPr txBox="1"/>
          <p:nvPr/>
        </p:nvSpPr>
        <p:spPr>
          <a:xfrm>
            <a:off x="730941" y="1751988"/>
            <a:ext cx="3404127" cy="27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Conjunto de usuários IAM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Permite especificar várias permissões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Um usuário pode pertencer a vários grupos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Não podem ser aninhados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38389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Políticas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Criadas e anexadas as identidades IAM ou a recursos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É um objeto que define as permissões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São armazenadas na AWS como documentos JSON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Alto nível de granularidade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84318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1C9938A-AEC3-FDD2-1207-20354415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30" y="1700949"/>
            <a:ext cx="5540541" cy="21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075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Roles</a:t>
            </a:r>
            <a:endParaRPr lang="en-US" dirty="0"/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8461" y="1503837"/>
            <a:ext cx="5103589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Pode ser entendido como uma função, "um chapéu"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Identidade IAM com permissões específicas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Semelhante ao usuário, porém é uma identidade que pode ser assumida por vários usuários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Usuários, aplicativos ou serviços podem utilizar roles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  <p:pic>
        <p:nvPicPr>
          <p:cNvPr id="3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76BE7DA-D39F-EB47-4B9F-29D9AE1C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40" y="2489887"/>
            <a:ext cx="2743200" cy="16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933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9439818-99F4-99FE-0E91-3B30598D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96" y="1633422"/>
            <a:ext cx="5307430" cy="25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820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6D186A-5DFD-5049-FD7C-88BD5157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23" y="786535"/>
            <a:ext cx="5157035" cy="3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579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 https://aws.amazon.com/pt/iam/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https://docs.aws.amazon.com/pt_br/IAM/latest/UserGuide/id_root-user.html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https://docs.aws.amazon.com/pt_br/IAM/latest/UserGuide/id_users.html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Como </a:t>
            </a:r>
            <a:r>
              <a:rPr lang="en-US" sz="2000" b="1" u="sng" dirty="0" err="1">
                <a:latin typeface="Calibri"/>
                <a:cs typeface="Calibri"/>
              </a:rPr>
              <a:t>funciona</a:t>
            </a:r>
            <a:r>
              <a:rPr lang="en-US" sz="2000" b="1" u="sng" dirty="0">
                <a:latin typeface="Calibri"/>
                <a:cs typeface="Calibri"/>
              </a:rPr>
              <a:t> o IAM - https://www.youtube.com/watch?v=m9O8FwYnduA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148819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https://docs.aws.amazon.com/pt_br/IAM/latest/UserGuide/id_groups.html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https://docs.aws.amazon.com/pt_br/IAM/latest/UserGuide/access_policies.html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https://docs.aws.amazon.com/pt_br/IAM/latest/UserGuide/id_roles.html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534472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058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Pare de tentar adivinhar a capacidade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7170" name="Picture 2" descr="Hospedagem Cloud - Tudo sobre Hospedagem de Sites">
            <a:extLst>
              <a:ext uri="{FF2B5EF4-FFF2-40B4-BE49-F238E27FC236}">
                <a16:creationId xmlns:a16="http://schemas.microsoft.com/office/drawing/2014/main" id="{FE43BFA6-D4E4-4B61-1665-5C61CA4F1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18" y="2388535"/>
            <a:ext cx="3776382" cy="14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7543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AWS Organizations</a:t>
            </a:r>
            <a:endParaRPr lang="en-US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801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Tudo começa com uma conta AWS</a:t>
            </a:r>
            <a:endParaRPr lang="en-US" dirty="0"/>
          </a:p>
        </p:txBody>
      </p:sp>
      <p:pic>
        <p:nvPicPr>
          <p:cNvPr id="5" name="Imagem 5" descr="Forma, Seta&#10;&#10;Descrição gerada automaticamente">
            <a:extLst>
              <a:ext uri="{FF2B5EF4-FFF2-40B4-BE49-F238E27FC236}">
                <a16:creationId xmlns:a16="http://schemas.microsoft.com/office/drawing/2014/main" id="{C13EE84C-01DC-F9B6-ECD7-98712FDE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47" y="2077441"/>
            <a:ext cx="4948706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620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3417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Mais e mais usuários</a:t>
            </a:r>
          </a:p>
        </p:txBody>
      </p:sp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ACCEDCF8-16B4-C4E1-170B-AFE0836E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26" y="907967"/>
            <a:ext cx="4473797" cy="42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706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Problemas que podem surgir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Dificuldade em gerenciar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Soft e hard </a:t>
            </a:r>
            <a:r>
              <a:rPr lang="pt-BR" sz="2000" dirty="0" err="1">
                <a:latin typeface="Calibri"/>
                <a:cs typeface="Calibri"/>
              </a:rPr>
              <a:t>limits</a:t>
            </a:r>
            <a:r>
              <a:rPr lang="pt-BR" sz="2000" dirty="0">
                <a:latin typeface="Calibri"/>
                <a:cs typeface="Calibri"/>
              </a:rPr>
              <a:t>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40722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3417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Separando contas</a:t>
            </a:r>
          </a:p>
        </p:txBody>
      </p:sp>
      <p:pic>
        <p:nvPicPr>
          <p:cNvPr id="5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C9FD3BF9-5D33-9CE8-3E22-EBC843E8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05" y="981833"/>
            <a:ext cx="6727601" cy="40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4937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Tá quase legal!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Dificuldade em gerenciar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strike="sngStrike" dirty="0">
                <a:latin typeface="Calibri"/>
                <a:cs typeface="Calibri"/>
              </a:rPr>
              <a:t>Soft e hard </a:t>
            </a:r>
            <a:r>
              <a:rPr lang="pt-BR" sz="2000" strike="sngStrike" dirty="0" err="1">
                <a:latin typeface="Calibri"/>
                <a:cs typeface="Calibri"/>
              </a:rPr>
              <a:t>limits</a:t>
            </a:r>
            <a:r>
              <a:rPr lang="pt-BR" sz="2000" strike="sngStrike" dirty="0">
                <a:latin typeface="Calibri"/>
                <a:cs typeface="Calibri"/>
              </a:rPr>
              <a:t>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908288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25321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Organizations</a:t>
            </a:r>
          </a:p>
        </p:txBody>
      </p:sp>
      <p:pic>
        <p:nvPicPr>
          <p:cNvPr id="3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A68BF0BF-82F8-56E1-A3FA-309F3C43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19" y="1007095"/>
            <a:ext cx="5198232" cy="38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854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Organizations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gratuito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Gerenciamento centralizado de contas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Faturamento Consolidado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Agrupamento hierárquicos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Possibilita utilizar políticas de controle de serviço (SCPs)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67016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https://docs.aws.amazon.com/pt_br/organizations/latest/userguide/orgs_introduction.html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https://www.youtube.com/watch?v=DkasgrLCKAk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496826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41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Beneficie-se de enormes economias de escala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8194" name="Picture 2" descr="Comprar com desconto em Gramado - Gramado Sua Viagem">
            <a:extLst>
              <a:ext uri="{FF2B5EF4-FFF2-40B4-BE49-F238E27FC236}">
                <a16:creationId xmlns:a16="http://schemas.microsoft.com/office/drawing/2014/main" id="{20600B82-029D-A44D-7252-2B685C6F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6" y="2021198"/>
            <a:ext cx="3159092" cy="21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39036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Conformidade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suporte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99853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Seu negócio pode passar por uma auditoria</a:t>
            </a:r>
            <a:endParaRPr lang="en-US" dirty="0"/>
          </a:p>
          <a:p>
            <a:pPr>
              <a:lnSpc>
                <a:spcPct val="114999"/>
              </a:lnSpc>
              <a:defRPr/>
            </a:pP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FA82D83-3224-0EB8-BDE5-E336D7F8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49" y="1859956"/>
            <a:ext cx="3991303" cy="2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089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Para cada área, existe uma regulação</a:t>
            </a:r>
          </a:p>
        </p:txBody>
      </p:sp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48B53-5D39-F179-DA11-F867A876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236076"/>
            <a:ext cx="3045372" cy="1650124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7C49DE4-7DA4-33ED-5582-2829ECF9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176" y="1669174"/>
            <a:ext cx="2743200" cy="1371600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E79F2FE-B850-278D-0E8B-040BF87A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89" y="3097268"/>
            <a:ext cx="1905000" cy="1905000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BB436F7E-CE38-DA39-0477-25C32204B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90" y="2906876"/>
            <a:ext cx="2040321" cy="1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0927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Quem é responsável pela conformidade?</a:t>
            </a:r>
          </a:p>
        </p:txBody>
      </p:sp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4304559" y="1829796"/>
            <a:ext cx="3375084" cy="13263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Você ou a AWS 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8596C4A-D0A5-B367-BA6F-FE29005D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15595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6822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2416967" y="1578599"/>
            <a:ext cx="4315152" cy="26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859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Conformidade</a:t>
            </a: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é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responsabilidade</a:t>
            </a: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compartilhada</a:t>
            </a: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!</a:t>
            </a:r>
            <a:endParaRPr lang="en-US" sz="32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97" y="2039922"/>
            <a:ext cx="6383866" cy="24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199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Artifact</a:t>
            </a:r>
          </a:p>
        </p:txBody>
      </p:sp>
      <p:pic>
        <p:nvPicPr>
          <p:cNvPr id="3" name="Picture 6" descr="Word&#10;&#10;Description automatically generated">
            <a:extLst>
              <a:ext uri="{FF2B5EF4-FFF2-40B4-BE49-F238E27FC236}">
                <a16:creationId xmlns:a16="http://schemas.microsoft.com/office/drawing/2014/main" id="{3DB222E1-8354-DCEB-4B51-425D45CD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93" y="1846536"/>
            <a:ext cx="579776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48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Artifact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AWS </a:t>
            </a:r>
            <a:r>
              <a:rPr lang="pt-BR" sz="2000" dirty="0" err="1">
                <a:latin typeface="Calibri"/>
                <a:cs typeface="Calibri"/>
              </a:rPr>
              <a:t>Artifact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Agreements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AWS </a:t>
            </a:r>
            <a:r>
              <a:rPr lang="pt-BR" sz="2000" dirty="0" err="1">
                <a:latin typeface="Calibri"/>
                <a:cs typeface="Calibri"/>
              </a:rPr>
              <a:t>Artifact</a:t>
            </a:r>
            <a:r>
              <a:rPr lang="pt-BR" sz="2000" dirty="0">
                <a:latin typeface="Calibri"/>
                <a:cs typeface="Calibri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28793782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de </a:t>
            </a:r>
            <a:r>
              <a:rPr lang="en-US" sz="2000" b="1" u="sng" dirty="0" err="1">
                <a:latin typeface="Calibri"/>
                <a:cs typeface="Calibri"/>
              </a:rPr>
              <a:t>Conformidade</a:t>
            </a:r>
            <a:r>
              <a:rPr lang="en-US" sz="2000" b="1" u="sng" dirty="0">
                <a:latin typeface="Calibri"/>
                <a:cs typeface="Calibri"/>
              </a:rPr>
              <a:t> - https://aws.amazon.com/pt/compliance/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Certificações que a AWS </a:t>
            </a:r>
            <a:r>
              <a:rPr lang="en-US" sz="2000" b="1" u="sng" dirty="0" err="1">
                <a:latin typeface="Calibri"/>
                <a:cs typeface="Calibri"/>
              </a:rPr>
              <a:t>está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em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conformidade</a:t>
            </a:r>
            <a:r>
              <a:rPr lang="en-US" sz="2000" b="1" u="sng" dirty="0">
                <a:latin typeface="Calibri"/>
                <a:cs typeface="Calibri"/>
              </a:rPr>
              <a:t> - https://aws.amazon.com/pt/compliance/programs/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AWS Artifact - https://aws.amazon.com/artifact/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Centro de </a:t>
            </a:r>
            <a:r>
              <a:rPr lang="en-US" sz="2000" b="1" u="sng" dirty="0" err="1">
                <a:latin typeface="Calibri"/>
                <a:cs typeface="Calibri"/>
              </a:rPr>
              <a:t>Conformidade</a:t>
            </a:r>
            <a:r>
              <a:rPr lang="en-US" sz="2000" b="1" u="sng" dirty="0">
                <a:latin typeface="Calibri"/>
                <a:cs typeface="Calibri"/>
              </a:rPr>
              <a:t> - https://aws.amazon.com/compliance/customer-center/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Para que serve o AWS Artifact - https://www.youtube.com/watch?v=WXCBsZhPOyY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526289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45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Aumente a velocidade e agilidade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9218" name="Picture 2" descr="Startup brasileira de comercialização de veículos deve receber aporte de  US$ 2 milhões - OverBR">
            <a:extLst>
              <a:ext uri="{FF2B5EF4-FFF2-40B4-BE49-F238E27FC236}">
                <a16:creationId xmlns:a16="http://schemas.microsoft.com/office/drawing/2014/main" id="{6446A503-F16E-FD05-2040-86D25B36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57" y="1979932"/>
            <a:ext cx="4196774" cy="21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3476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Serviços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adicionais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2997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WAF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1428" y="1233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Web </a:t>
            </a:r>
            <a:r>
              <a:rPr lang="pt-BR" sz="2000" dirty="0" err="1">
                <a:latin typeface="Calibri"/>
                <a:cs typeface="Calibri"/>
              </a:rPr>
              <a:t>Application</a:t>
            </a:r>
            <a:r>
              <a:rPr lang="pt-BR" sz="2000" dirty="0">
                <a:latin typeface="Calibri"/>
                <a:cs typeface="Calibri"/>
              </a:rPr>
              <a:t> Firewall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Tráfego HTTP/HTTPS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Protege aplicações web contra </a:t>
            </a:r>
            <a:r>
              <a:rPr lang="pt-BR" sz="2000" dirty="0" err="1">
                <a:latin typeface="Calibri"/>
                <a:cs typeface="Calibri"/>
              </a:rPr>
              <a:t>exploits</a:t>
            </a:r>
            <a:r>
              <a:rPr lang="pt-BR" sz="2000" dirty="0">
                <a:latin typeface="Calibri"/>
                <a:cs typeface="Calibri"/>
              </a:rPr>
              <a:t>, como: SQL </a:t>
            </a:r>
            <a:r>
              <a:rPr lang="pt-BR" sz="2000" dirty="0" err="1">
                <a:latin typeface="Calibri"/>
                <a:cs typeface="Calibri"/>
              </a:rPr>
              <a:t>Injection</a:t>
            </a:r>
            <a:r>
              <a:rPr lang="pt-BR" sz="2000" dirty="0">
                <a:latin typeface="Calibri"/>
                <a:cs typeface="Calibri"/>
              </a:rPr>
              <a:t>, Cross-site </a:t>
            </a:r>
            <a:r>
              <a:rPr lang="pt-BR" sz="2000" dirty="0" err="1">
                <a:latin typeface="Calibri"/>
                <a:cs typeface="Calibri"/>
              </a:rPr>
              <a:t>scripting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Regras default e customizadas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Integra nativo com serviços AWS como: ELB, EC2,API Gateway</a:t>
            </a:r>
          </a:p>
        </p:txBody>
      </p:sp>
    </p:spTree>
    <p:extLst>
      <p:ext uri="{BB962C8B-B14F-4D97-AF65-F5344CB8AC3E}">
        <p14:creationId xmlns:p14="http://schemas.microsoft.com/office/powerpoint/2010/main" val="399958315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WAF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6AC68A6-170F-5494-4DE3-97F44E6C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27186"/>
            <a:ext cx="3308350" cy="37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6908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Ataques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DDoS</a:t>
            </a:r>
            <a:endParaRPr lang="en-US" dirty="0" err="1"/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B67DEF57-8CB7-2012-0003-48FBF898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48" y="1282599"/>
            <a:ext cx="5600700" cy="37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57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Shield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gerenciado de proteção contra </a:t>
            </a:r>
            <a:r>
              <a:rPr lang="pt-BR" sz="2000" dirty="0" err="1">
                <a:latin typeface="Calibri"/>
                <a:cs typeface="Calibri"/>
              </a:rPr>
              <a:t>DDoS</a:t>
            </a:r>
            <a:r>
              <a:rPr lang="pt-BR" sz="2000" dirty="0">
                <a:latin typeface="Calibri"/>
                <a:cs typeface="Calibri"/>
              </a:rPr>
              <a:t> para proteger aplicações que rodam na AWS</a:t>
            </a:r>
            <a:endParaRPr lang="en-US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Categoria Standard e </a:t>
            </a:r>
            <a:r>
              <a:rPr lang="pt-BR" sz="2000" dirty="0" err="1">
                <a:latin typeface="Calibri"/>
                <a:cs typeface="Calibri"/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7381474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Shield Standard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Sem custo adicional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Proteção contra ataques </a:t>
            </a:r>
            <a:r>
              <a:rPr lang="pt-BR" sz="2000" dirty="0" err="1">
                <a:latin typeface="Calibri"/>
                <a:cs typeface="Calibri"/>
              </a:rPr>
              <a:t>DDoS</a:t>
            </a:r>
            <a:r>
              <a:rPr lang="pt-BR" sz="2000" dirty="0">
                <a:latin typeface="Calibri"/>
                <a:cs typeface="Calibri"/>
              </a:rPr>
              <a:t> mais comuns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Usa técnicas de análise para detectar tráfego mal intencionado em tempo real </a:t>
            </a:r>
          </a:p>
        </p:txBody>
      </p:sp>
    </p:spTree>
    <p:extLst>
      <p:ext uri="{BB962C8B-B14F-4D97-AF65-F5344CB8AC3E}">
        <p14:creationId xmlns:p14="http://schemas.microsoft.com/office/powerpoint/2010/main" val="410296096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Shield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Advanced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pago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diagnósticos detalhados de ataques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proteção para ataques mais elaborados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integração com AWS WAF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Equipe de suporte</a:t>
            </a:r>
          </a:p>
        </p:txBody>
      </p:sp>
    </p:spTree>
    <p:extLst>
      <p:ext uri="{BB962C8B-B14F-4D97-AF65-F5344CB8AC3E}">
        <p14:creationId xmlns:p14="http://schemas.microsoft.com/office/powerpoint/2010/main" val="180978804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Inspector</a:t>
            </a:r>
            <a:endParaRPr lang="en-US" dirty="0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4372" y="1487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Ferramenta de segurança</a:t>
            </a:r>
            <a:endParaRPr lang="en-US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Verifica atualização mediante vulnerabilidades descobertas por CVE, CIS Benchmark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Ajuda em processos de auditoria</a:t>
            </a:r>
          </a:p>
        </p:txBody>
      </p:sp>
    </p:spTree>
    <p:extLst>
      <p:ext uri="{BB962C8B-B14F-4D97-AF65-F5344CB8AC3E}">
        <p14:creationId xmlns:p14="http://schemas.microsoft.com/office/powerpoint/2010/main" val="214991289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Inspector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1CC10C2-0392-668F-970D-DDF23EF09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27" r="127" b="338"/>
          <a:stretch/>
        </p:blipFill>
        <p:spPr>
          <a:xfrm>
            <a:off x="1431040" y="1829795"/>
            <a:ext cx="6079079" cy="19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667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F18A5F19-8E1F-F45B-BF8E-966E42FB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41" y="1805846"/>
            <a:ext cx="6270734" cy="21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63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Ter alcance global em minutos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52E52C-9AE3-6632-0682-1EDBBB94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85" y="1667434"/>
            <a:ext cx="4823649" cy="25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5937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4372" y="1487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Detecção inteligente de ameaças no ambiente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Analisa e processa diversas fontes de dados para monitorar a infraestrutura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Fontes: Logs DNS, VPC, Eventos </a:t>
            </a:r>
            <a:r>
              <a:rPr lang="pt-BR" sz="2000" dirty="0" err="1">
                <a:latin typeface="Calibri"/>
                <a:cs typeface="Calibri"/>
              </a:rPr>
              <a:t>CLoudTrail</a:t>
            </a:r>
            <a:r>
              <a:rPr lang="pt-BR" sz="2000" dirty="0">
                <a:latin typeface="Calibri"/>
                <a:cs typeface="Calibri"/>
              </a:rPr>
              <a:t>, registros no S3, dados em volumes EBS, atividades de login do RDS entre outras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Usa </a:t>
            </a:r>
            <a:r>
              <a:rPr lang="pt-BR" sz="2000" dirty="0" err="1">
                <a:latin typeface="Calibri"/>
                <a:cs typeface="Calibri"/>
              </a:rPr>
              <a:t>Machine</a:t>
            </a:r>
            <a:r>
              <a:rPr lang="pt-BR" sz="2000" dirty="0">
                <a:latin typeface="Calibri"/>
                <a:cs typeface="Calibri"/>
              </a:rPr>
              <a:t> Learning para prever atividades inesperadas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94718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0FA889F-7B5E-771F-7C4F-16D1FBC8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89" y="1614592"/>
            <a:ext cx="4897820" cy="30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7693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AWS Shield - https://aws.amazon.com/pt/shield/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AWS WAF - https://aws.amazon.com/pt/waf/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Amazon Inspector - https://aws.amazon.com/inspector/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O que é Amazon Inspector - https://www.youtube.com/watch?v=wlQmeyZrYJk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Amazon </a:t>
            </a:r>
            <a:r>
              <a:rPr lang="en-US" sz="2000" b="1" u="sng" dirty="0" err="1">
                <a:latin typeface="Calibri"/>
                <a:cs typeface="Calibri"/>
              </a:rPr>
              <a:t>GuardDuty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https://docs.aws.amazon.com/pt_br/guardduty/latest/ug/what-is-guardduty.html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93618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731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https://docs.aws.amazon.com/pt_br/whitepapers/latest/aws-overview/six-advantages-of-cloud-computing.html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8095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064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 de serviço</a:t>
            </a:r>
            <a:endParaRPr kumimoji="0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035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565525" y="1954103"/>
            <a:ext cx="7724587" cy="170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</a:rPr>
              <a:t>Também chamado de modelos de computação em nuvem;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</a:rPr>
              <a:t>Escolha com base no usuário do serviço</a:t>
            </a:r>
            <a:r>
              <a:rPr lang="pt-BR" sz="2000" dirty="0">
                <a:latin typeface="Calibri"/>
                <a:cs typeface="Calibri"/>
                <a:sym typeface="Calibri"/>
              </a:rPr>
              <a:t> e seu objetivo/responsabilidade;</a:t>
            </a:r>
          </a:p>
        </p:txBody>
      </p:sp>
    </p:spTree>
    <p:extLst>
      <p:ext uri="{BB962C8B-B14F-4D97-AF65-F5344CB8AC3E}">
        <p14:creationId xmlns:p14="http://schemas.microsoft.com/office/powerpoint/2010/main" val="133999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geral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exame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preparo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Infraestrutura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Componentes básicos de 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Disco, memória, 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Usuário: 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Sysadmin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Usuário gerencia infraestrutura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205CEC33-A18F-5E33-4DCF-4E3870BA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65" y="1118232"/>
            <a:ext cx="2949787" cy="1453518"/>
          </a:xfrm>
          <a:prstGeom prst="rect">
            <a:avLst/>
          </a:prstGeom>
        </p:spPr>
      </p:pic>
      <p:pic>
        <p:nvPicPr>
          <p:cNvPr id="4" name="Imagem 3" descr="Gráfico de funil&#10;&#10;Descrição gerada automaticamente">
            <a:extLst>
              <a:ext uri="{FF2B5EF4-FFF2-40B4-BE49-F238E27FC236}">
                <a16:creationId xmlns:a16="http://schemas.microsoft.com/office/drawing/2014/main" id="{146EFA18-83DA-85A5-84C2-9E7171F08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13" y="2644361"/>
            <a:ext cx="3621760" cy="20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09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Plataforma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Plataforma para implantar (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deploy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Não se preocupe com infraestrutura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Usuário: Desenvolvedores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AFF5AD3-4EEB-63BB-EB33-612F9790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82" y="988535"/>
            <a:ext cx="3505999" cy="1727594"/>
          </a:xfrm>
          <a:prstGeom prst="rect">
            <a:avLst/>
          </a:prstGeom>
        </p:spPr>
      </p:pic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6C4FCAF1-3873-FB26-4E47-DB7C4CF6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773" y="2625482"/>
            <a:ext cx="4596652" cy="22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3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Software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Produto completo, executado e gerenciado pelo provedor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Não se preocupe com infraestrutura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Pense apenas em utilizar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6" name="Imagem 5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057F57E-AD8E-E18B-1DE0-9F0D5572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047" y="1058800"/>
            <a:ext cx="3505999" cy="1727594"/>
          </a:xfrm>
          <a:prstGeom prst="rect">
            <a:avLst/>
          </a:prstGeom>
        </p:spPr>
      </p:pic>
      <p:pic>
        <p:nvPicPr>
          <p:cNvPr id="10" name="Imagem 9" descr="Ícone&#10;&#10;Descrição gerada automaticamente com confiança média">
            <a:extLst>
              <a:ext uri="{FF2B5EF4-FFF2-40B4-BE49-F238E27FC236}">
                <a16:creationId xmlns:a16="http://schemas.microsoft.com/office/drawing/2014/main" id="{6310A2A5-92EE-246E-73DC-79E6BA1C7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46" y="278639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65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Comparações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4538A359-2C1F-688B-0CCD-4716B81F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1481050"/>
            <a:ext cx="4584012" cy="34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43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Comparações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F409BD8-2B32-3284-EF4B-23FECACE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71" y="1695176"/>
            <a:ext cx="5319844" cy="24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5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https://aws.amazon.com/pt/types-of-cloud-computing/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1406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75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5" y="87046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 de implantação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829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implantação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565525" y="1954103"/>
            <a:ext cx="7724587" cy="170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Modelos de implantação se relaciona com como os recursos de computação estão estruturados e distribuídos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Em outras palavras, onde o serviço está implantado</a:t>
            </a:r>
          </a:p>
        </p:txBody>
      </p:sp>
    </p:spTree>
    <p:extLst>
      <p:ext uri="{BB962C8B-B14F-4D97-AF65-F5344CB8AC3E}">
        <p14:creationId xmlns:p14="http://schemas.microsoft.com/office/powerpoint/2010/main" val="1301212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On-premise,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Híbrido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Cloud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511CB36-DDFD-5177-7261-6B11D309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77" y="1513299"/>
            <a:ext cx="5322046" cy="29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4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https://aws.amazon.com/pt/types-of-cloud-computing/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https://www.vmware.com/br/topics/glossary/content/private-cloud.html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https://docs.aws.amazon.com/pt_br/whitepapers/latest/aws-overview/types-of-cloud-computing.html</a:t>
            </a:r>
            <a:endParaRPr lang="en-US" sz="2400" b="1" u="sng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https://medium.com/sysadminas/modelos-de-implanta%C3%A7%C3%A3o-de-cloud-3d1256148a6c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0559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833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 Global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664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Compreender o que é Infraestrutura Global AWS e estrutura adjacente bem como também conhecer sobre provisão de recursos e interação com serviços.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5630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 que é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Infraestrutura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Global AWS ?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SzPts val="2800"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Regiões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 Zonas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disponibilidade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defTabSz="914400" eaLnBrk="1" fontAlgn="auto" latinLnBrk="0" hangingPunct="1">
              <a:buSzPts val="2800"/>
              <a:buFont typeface="Arial"/>
              <a:buNone/>
              <a:tabLst/>
              <a:defRPr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62750" y="37554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presença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002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SzPts val="2800"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4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Provisionamento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04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3602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Global AWS 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696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 Global AWS é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FAEEB59-3DF2-B1F1-D17D-257B33498E38}"/>
              </a:ext>
            </a:extLst>
          </p:cNvPr>
          <p:cNvSpPr txBox="1"/>
          <p:nvPr/>
        </p:nvSpPr>
        <p:spPr>
          <a:xfrm>
            <a:off x="302560" y="1620372"/>
            <a:ext cx="8279865" cy="230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Infraestrutura de datacenters em todo o mundo que fornecem os diversos serviços que você pode utilizar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Composto por Regiões e Zonas de disponibilidade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Vantagens: Alta disponibilidade,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Tolerância a falhas</a:t>
            </a:r>
          </a:p>
        </p:txBody>
      </p:sp>
    </p:spTree>
    <p:extLst>
      <p:ext uri="{BB962C8B-B14F-4D97-AF65-F5344CB8AC3E}">
        <p14:creationId xmlns:p14="http://schemas.microsoft.com/office/powerpoint/2010/main" val="3083803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D374F4-3102-F97F-DC6E-6CE78A03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5" y="369794"/>
            <a:ext cx="7465445" cy="46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8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https://aws.amazon.com/pt/about-aws/global-infrastructure/?p=ngi&amp;loc=1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6498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571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Regiões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e Zonas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disponibilidade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946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Regiões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Locais onde são hospedados os data centers da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Cada Região possuem locais isolados chamados Zonas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Todas as regiões são conectadas com rede de alta velocidade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Isolamento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Regulação de dados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local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768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Zonas de Disponibilidade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Também chamadas de 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AZs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Availability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Zones)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Agrupamento de datacenters isolados dentro de uma Região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Rede, energia e conectividade redundantes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Próximas o suficiente para manter baixa latência, longe o suficiente para evitar que um desastre afete mais de uma AZ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Recomendação: Execute pelo menos em duas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AZs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Zonas de Disponibilidade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10F8CE-A997-E149-5E07-7331F04D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49" y="1481050"/>
            <a:ext cx="6185997" cy="32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0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https://docs.aws.amazon.com/pt_br/AmazonRDS/latest/UserGuide/Concepts.RegionsAndAvailabilityZones.html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https://aws.amazon.com/pt/about-aws/global-infrastructure/regions_az/?p=ngi&amp;loc=2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https://aws.amazon.com/pt/about-aws/global-infrastructure/regional-product-services/?p=ngi&amp;loc=4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61522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067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presença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970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Também chamado de Edge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locations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, Locais de borda ou Redes de borda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Funcionam como pontos específicos pelo globo para distribuir conteúdo de forma rápida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Exemplos de serviços que se encontram nos locais de borda: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Route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53(DNS), Cloud Front(CDN)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64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para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FAEEB59-3DF2-B1F1-D17D-257B33498E38}"/>
              </a:ext>
            </a:extLst>
          </p:cNvPr>
          <p:cNvSpPr txBox="1"/>
          <p:nvPr/>
        </p:nvSpPr>
        <p:spPr>
          <a:xfrm>
            <a:off x="302559" y="1344707"/>
            <a:ext cx="8279865" cy="340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Recomendação AWS: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6 (Seis) meses de exposição à AWS Cloud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Compreensão básica dos serviços de TI e seus usos na plataforma da AWS Cloud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Conhecimento dos principais serviços e casos de uso da AWS, modelos de cobrança e preços, conceitos de segurança e como a nuvem afeta seus negócios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17E78C-1004-1F44-2339-879782C9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41" y="1356050"/>
            <a:ext cx="6682032" cy="37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3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CloudFront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9A4B2F23-8419-885C-AAED-FEA50B10E09F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Serviço de entrega de conteúdo: CDN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Melhora a performance do seu serviço (baixa latência, alta taxa de transferência)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Provê conteúdo o mais próximo possível do seu usuário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734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Route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53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9A4B2F23-8419-885C-AAED-FEA50B10E09F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Serviço de DNS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Ajuda os clientes a redirecionar corretamente as requisições</a:t>
            </a:r>
          </a:p>
        </p:txBody>
      </p:sp>
    </p:spTree>
    <p:extLst>
      <p:ext uri="{BB962C8B-B14F-4D97-AF65-F5344CB8AC3E}">
        <p14:creationId xmlns:p14="http://schemas.microsoft.com/office/powerpoint/2010/main" val="268884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https://aws.amazon.com/pt/products/networking/edge-networking/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https://aws.amazon.com/pt/cloudfront/getting-started/?nc=sn&amp;loc=4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kumimoji="0" lang="en-US" sz="2000" b="1" i="0" u="sng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o Cloud Front https://www.youtube.com/watch?v=A7PCmh6-YKs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https://aws.amazon.com/pt/cloudfront/features/?whats-new-cloudfront.sort-by=item.additionalFields.postDateTime&amp;whats-new-cloudfront.sort-order=desc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4162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90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Provisionamento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476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é possível interagir com serviços AWS ?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Console de gerenciamento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AWS CL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</a:t>
            </a:r>
          </a:p>
          <a:p>
            <a:pPr marL="342900" lvl="7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SDKs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390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Console de gerenciamento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">
            <a:extLst>
              <a:ext uri="{FF2B5EF4-FFF2-40B4-BE49-F238E27FC236}">
                <a16:creationId xmlns:a16="http://schemas.microsoft.com/office/drawing/2014/main" id="{18295383-7B37-CF80-27A8-B9B5096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76" y="1803503"/>
            <a:ext cx="5685024" cy="1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4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Console de gerenciamento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9C5D81AD-A26A-B638-A3D1-5F15E64ABF02}"/>
              </a:ext>
            </a:extLst>
          </p:cNvPr>
          <p:cNvSpPr txBox="1"/>
          <p:nvPr/>
        </p:nvSpPr>
        <p:spPr>
          <a:xfrm>
            <a:off x="563550" y="1487025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Interface web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Site: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  <a:hlinkClick r:id="rId3"/>
              </a:rPr>
              <a:t>https://aws.amazon.com/pt/console/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947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CLI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0415B735-8607-95CE-0A7B-EB4DF95F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628968"/>
            <a:ext cx="83439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0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Domínios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abordados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1BE962-5E24-54B6-E002-E2424E66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1952905"/>
            <a:ext cx="75723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CLI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85717CEE-9830-A945-260B-E28464A24E9A}"/>
              </a:ext>
            </a:extLst>
          </p:cNvPr>
          <p:cNvSpPr txBox="1"/>
          <p:nvPr/>
        </p:nvSpPr>
        <p:spPr>
          <a:xfrm>
            <a:off x="563550" y="1487025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Instalado na sua máquina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Opera com APIs da AWS através de linha de comando</a:t>
            </a:r>
          </a:p>
        </p:txBody>
      </p:sp>
    </p:spTree>
    <p:extLst>
      <p:ext uri="{BB962C8B-B14F-4D97-AF65-F5344CB8AC3E}">
        <p14:creationId xmlns:p14="http://schemas.microsoft.com/office/powerpoint/2010/main" val="3485517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SDKs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0CF8D3DA-B1C5-A8CF-D90D-BE99630D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82" y="2212013"/>
            <a:ext cx="7386436" cy="1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61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SDKs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Acesso as APIs AWS através de SDK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SDK possui versões em diversas linguagens, como: Java, C#, Go, Python, Javascript</a:t>
            </a:r>
          </a:p>
        </p:txBody>
      </p:sp>
    </p:spTree>
    <p:extLst>
      <p:ext uri="{BB962C8B-B14F-4D97-AF65-F5344CB8AC3E}">
        <p14:creationId xmlns:p14="http://schemas.microsoft.com/office/powerpoint/2010/main" val="3657747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Provisionando infraestrutura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Elastic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Beanstalk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CloudFormation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1261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Beanstalk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46CC9DD-0364-A804-8A5F-9875FD42F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32" y="1341413"/>
            <a:ext cx="6360336" cy="37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86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4781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CloudFormation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CBCEE44-6778-8325-6A81-424BF85B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9" y="1558738"/>
            <a:ext cx="7543800" cy="29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964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https://aws.amazon.com/pt/console/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https://aws.amazon.com/pt/cli/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https://aws.amazon.com/pt/sdk-for-java/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https://aws.amazon.com/pt/sdk-for-net/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https://aws.amazon.com/pt/sdk-for-go/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https://aws.amazon.com/pt/elasticbeanstalk/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https://aws.amazon.com/pt/cloudformation/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0069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4891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 em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0841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Conhecer os principais serviços de computação na AWS.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127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Questões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E90D1964-3003-83A8-E0A6-1C092292ADB7}"/>
              </a:ext>
            </a:extLst>
          </p:cNvPr>
          <p:cNvSpPr txBox="1"/>
          <p:nvPr/>
        </p:nvSpPr>
        <p:spPr>
          <a:xfrm>
            <a:off x="632011" y="1481049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Tipos de Questão: Múltipla escolha,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Resposta múltipla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Quantidade: 65 questões, sendo 50 avaliadas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Aprovação: 70% (Pontuação de 0 a 1000, mínimo 700)</a:t>
            </a:r>
          </a:p>
        </p:txBody>
      </p:sp>
    </p:spTree>
    <p:extLst>
      <p:ext uri="{BB962C8B-B14F-4D97-AF65-F5344CB8AC3E}">
        <p14:creationId xmlns:p14="http://schemas.microsoft.com/office/powerpoint/2010/main" val="40980768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Elastic Compute Cloud – EC2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Amazon EC2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AutoScaling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62750" y="37554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Elastic Load Balancing – ELB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719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Serviços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mensageria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Google Shape;183;p17">
            <a:extLst>
              <a:ext uri="{FF2B5EF4-FFF2-40B4-BE49-F238E27FC236}">
                <a16:creationId xmlns:a16="http://schemas.microsoft.com/office/drawing/2014/main" id="{EF72B5E4-05E2-BCEB-B25E-CFCBC4D58BA7}"/>
              </a:ext>
            </a:extLst>
          </p:cNvPr>
          <p:cNvSpPr txBox="1"/>
          <p:nvPr/>
        </p:nvSpPr>
        <p:spPr>
          <a:xfrm>
            <a:off x="678554" y="279840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5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Google Shape;184;p17">
            <a:extLst>
              <a:ext uri="{FF2B5EF4-FFF2-40B4-BE49-F238E27FC236}">
                <a16:creationId xmlns:a16="http://schemas.microsoft.com/office/drawing/2014/main" id="{E74A5CD4-2BCB-7B41-4473-5669635D96BE}"/>
              </a:ext>
            </a:extLst>
          </p:cNvPr>
          <p:cNvSpPr/>
          <p:nvPr/>
        </p:nvSpPr>
        <p:spPr>
          <a:xfrm>
            <a:off x="2208963" y="285554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Computação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" name="Google Shape;183;p17">
            <a:extLst>
              <a:ext uri="{FF2B5EF4-FFF2-40B4-BE49-F238E27FC236}">
                <a16:creationId xmlns:a16="http://schemas.microsoft.com/office/drawing/2014/main" id="{943B259A-0280-B069-98EB-E7A38EC754BE}"/>
              </a:ext>
            </a:extLst>
          </p:cNvPr>
          <p:cNvSpPr txBox="1"/>
          <p:nvPr/>
        </p:nvSpPr>
        <p:spPr>
          <a:xfrm>
            <a:off x="678554" y="374507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6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Google Shape;184;p17">
            <a:extLst>
              <a:ext uri="{FF2B5EF4-FFF2-40B4-BE49-F238E27FC236}">
                <a16:creationId xmlns:a16="http://schemas.microsoft.com/office/drawing/2014/main" id="{43CD3E5A-0D7E-8286-7A20-A2F34DB0A60C}"/>
              </a:ext>
            </a:extLst>
          </p:cNvPr>
          <p:cNvSpPr/>
          <p:nvPr/>
        </p:nvSpPr>
        <p:spPr>
          <a:xfrm>
            <a:off x="2208963" y="380221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Containers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904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42999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 Compute Cloud – EC2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834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real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5AFC6FF-EE31-08B5-7B4B-1CCD6C84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0" y="1775440"/>
            <a:ext cx="3790949" cy="1992956"/>
          </a:xfrm>
          <a:prstGeom prst="rect">
            <a:avLst/>
          </a:prstGeom>
        </p:spPr>
      </p:pic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1FF03D5-65DA-917E-3E21-A49C5796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041" y="1662535"/>
            <a:ext cx="3697942" cy="2218765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497" y="3348318"/>
            <a:ext cx="1424926" cy="1707776"/>
          </a:xfrm>
          <a:prstGeom prst="rect">
            <a:avLst/>
          </a:prstGeom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992A1864-8EC5-C425-7250-087694B26E2A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5692265" y="3324459"/>
            <a:ext cx="320906" cy="14345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79B53D0-7E95-44E7-475C-B9E9780C4305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2824766" y="3316475"/>
            <a:ext cx="433810" cy="13376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432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38" y="2362203"/>
            <a:ext cx="1424926" cy="1707776"/>
          </a:xfrm>
          <a:prstGeom prst="rect">
            <a:avLst/>
          </a:prstGeom>
        </p:spPr>
      </p:pic>
      <p:pic>
        <p:nvPicPr>
          <p:cNvPr id="5" name="Imagem 4" descr="Loja com janelas de vidro&#10;&#10;Descrição gerada automaticamente">
            <a:extLst>
              <a:ext uri="{FF2B5EF4-FFF2-40B4-BE49-F238E27FC236}">
                <a16:creationId xmlns:a16="http://schemas.microsoft.com/office/drawing/2014/main" id="{1268774B-86C2-29CA-D79B-5D3BEF651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320" y="1804570"/>
            <a:ext cx="5018742" cy="2823042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A7F7CCDF-1BA7-C463-B956-2E94577BA75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270864" y="3065929"/>
            <a:ext cx="1008456" cy="1501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83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 descr="Homem com roupa azul&#10;&#10;Descrição gerada automaticamente com confiança média">
            <a:extLst>
              <a:ext uri="{FF2B5EF4-FFF2-40B4-BE49-F238E27FC236}">
                <a16:creationId xmlns:a16="http://schemas.microsoft.com/office/drawing/2014/main" id="{4C0DCB81-9B13-D777-2031-B780F431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1" y="1682751"/>
            <a:ext cx="2507491" cy="1504495"/>
          </a:xfrm>
          <a:prstGeom prst="rect">
            <a:avLst/>
          </a:prstGeom>
        </p:spPr>
      </p:pic>
      <p:pic>
        <p:nvPicPr>
          <p:cNvPr id="9" name="Imagem 8" descr="Circuito eletrônico com fios&#10;&#10;Descrição gerada automaticamente com confiança média">
            <a:extLst>
              <a:ext uri="{FF2B5EF4-FFF2-40B4-BE49-F238E27FC236}">
                <a16:creationId xmlns:a16="http://schemas.microsoft.com/office/drawing/2014/main" id="{4A498F3B-EBFC-4800-38BC-067CF1F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622" y="1682751"/>
            <a:ext cx="2863574" cy="1504495"/>
          </a:xfrm>
          <a:prstGeom prst="rect">
            <a:avLst/>
          </a:prstGeom>
        </p:spPr>
      </p:pic>
      <p:pic>
        <p:nvPicPr>
          <p:cNvPr id="12" name="Imagem 11" descr="Uma imagem contendo no interior, computador, cozinha, balcão&#10;&#10;Descrição gerada automaticamente">
            <a:extLst>
              <a:ext uri="{FF2B5EF4-FFF2-40B4-BE49-F238E27FC236}">
                <a16:creationId xmlns:a16="http://schemas.microsoft.com/office/drawing/2014/main" id="{7B8D9FD3-ACB0-9C4D-F027-412E8EFA2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622" y="3187246"/>
            <a:ext cx="3166986" cy="1654751"/>
          </a:xfrm>
          <a:prstGeom prst="rect">
            <a:avLst/>
          </a:prstGeom>
        </p:spPr>
      </p:pic>
      <p:pic>
        <p:nvPicPr>
          <p:cNvPr id="14" name="Imagem 13" descr="Homem em pé em porta de vidro&#10;&#10;Descrição gerada automaticamente">
            <a:extLst>
              <a:ext uri="{FF2B5EF4-FFF2-40B4-BE49-F238E27FC236}">
                <a16:creationId xmlns:a16="http://schemas.microsoft.com/office/drawing/2014/main" id="{59451AE8-9113-252A-801D-285A7AFFC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91" y="1674158"/>
            <a:ext cx="2513257" cy="1795184"/>
          </a:xfrm>
          <a:prstGeom prst="rect">
            <a:avLst/>
          </a:prstGeom>
        </p:spPr>
      </p:pic>
      <p:pic>
        <p:nvPicPr>
          <p:cNvPr id="17" name="Imagem 16" descr="Metrô passando por cima de entrada de estabelecimento&#10;&#10;Descrição gerada automaticamente com confiança média">
            <a:extLst>
              <a:ext uri="{FF2B5EF4-FFF2-40B4-BE49-F238E27FC236}">
                <a16:creationId xmlns:a16="http://schemas.microsoft.com/office/drawing/2014/main" id="{A0C6114A-E423-6F5B-31EB-4D11AED4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248" y="3187246"/>
            <a:ext cx="2745374" cy="1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57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$$$$$$....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 descr="Uma imagem contendo pessoa, no interior, homem, segurando&#10;&#10;Descrição gerada automaticamente">
            <a:extLst>
              <a:ext uri="{FF2B5EF4-FFF2-40B4-BE49-F238E27FC236}">
                <a16:creationId xmlns:a16="http://schemas.microsoft.com/office/drawing/2014/main" id="{0CC4ED6D-3C3B-EE2F-EB56-27FF1CD7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0" y="1628968"/>
            <a:ext cx="4003808" cy="3039035"/>
          </a:xfrm>
          <a:prstGeom prst="rect">
            <a:avLst/>
          </a:prstGeom>
        </p:spPr>
      </p:pic>
      <p:pic>
        <p:nvPicPr>
          <p:cNvPr id="15" name="Imagem 14" descr="Homem com a boca aberta&#10;&#10;Descrição gerada automaticamente">
            <a:extLst>
              <a:ext uri="{FF2B5EF4-FFF2-40B4-BE49-F238E27FC236}">
                <a16:creationId xmlns:a16="http://schemas.microsoft.com/office/drawing/2014/main" id="{0E044451-9FF3-6EAC-2911-142AAC60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334" y="1831766"/>
            <a:ext cx="3997951" cy="22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3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se...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Todo o investimento nesse data center não for necessário dada sua demanda ?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Um dia seu negócio crescer e a infraestrutura não suportar a demanda de usuários ?</a:t>
            </a:r>
          </a:p>
        </p:txBody>
      </p:sp>
    </p:spTree>
    <p:extLst>
      <p:ext uri="{BB962C8B-B14F-4D97-AF65-F5344CB8AC3E}">
        <p14:creationId xmlns:p14="http://schemas.microsoft.com/office/powerpoint/2010/main" val="529963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Então seria ideal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Economia de recursos e custo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Escalabilidade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Elasticidade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32477191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36EE4A-77CB-40F8-99E6-2229B4F7F44C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2BAC3C-195F-44EC-AAA2-57E3558AA592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353</Slides>
  <Notes>353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353</vt:i4>
      </vt:variant>
    </vt:vector>
  </HeadingPairs>
  <TitlesOfParts>
    <vt:vector size="354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2537</cp:revision>
  <dcterms:modified xsi:type="dcterms:W3CDTF">2024-02-17T00:26:19Z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